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3" r:id="rId3"/>
    <p:sldMasterId id="2147483683" r:id="rId4"/>
    <p:sldMasterId id="2147483693" r:id="rId5"/>
    <p:sldMasterId id="2147483703" r:id="rId6"/>
    <p:sldMasterId id="2147483713" r:id="rId7"/>
    <p:sldMasterId id="2147483723" r:id="rId8"/>
    <p:sldMasterId id="2147483733" r:id="rId9"/>
    <p:sldMasterId id="2147483743" r:id="rId10"/>
  </p:sldMasterIdLst>
  <p:notesMasterIdLst>
    <p:notesMasterId r:id="rId42"/>
  </p:notesMasterIdLst>
  <p:sldIdLst>
    <p:sldId id="259" r:id="rId11"/>
    <p:sldId id="257" r:id="rId12"/>
    <p:sldId id="361" r:id="rId13"/>
    <p:sldId id="319" r:id="rId14"/>
    <p:sldId id="260" r:id="rId15"/>
    <p:sldId id="296" r:id="rId16"/>
    <p:sldId id="362" r:id="rId17"/>
    <p:sldId id="320" r:id="rId18"/>
    <p:sldId id="353" r:id="rId19"/>
    <p:sldId id="378" r:id="rId20"/>
    <p:sldId id="256" r:id="rId21"/>
    <p:sldId id="322" r:id="rId22"/>
    <p:sldId id="365" r:id="rId23"/>
    <p:sldId id="366" r:id="rId24"/>
    <p:sldId id="364" r:id="rId25"/>
    <p:sldId id="325" r:id="rId26"/>
    <p:sldId id="264" r:id="rId27"/>
    <p:sldId id="266" r:id="rId28"/>
    <p:sldId id="267" r:id="rId29"/>
    <p:sldId id="336" r:id="rId30"/>
    <p:sldId id="357" r:id="rId31"/>
    <p:sldId id="352" r:id="rId32"/>
    <p:sldId id="356" r:id="rId33"/>
    <p:sldId id="369" r:id="rId34"/>
    <p:sldId id="341" r:id="rId35"/>
    <p:sldId id="374" r:id="rId36"/>
    <p:sldId id="383" r:id="rId37"/>
    <p:sldId id="376" r:id="rId38"/>
    <p:sldId id="386" r:id="rId39"/>
    <p:sldId id="377" r:id="rId40"/>
    <p:sldId id="38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A84"/>
    <a:srgbClr val="073828"/>
    <a:srgbClr val="62460D"/>
    <a:srgbClr val="9B7BAF"/>
    <a:srgbClr val="6E2609"/>
    <a:srgbClr val="022438"/>
    <a:srgbClr val="700007"/>
    <a:srgbClr val="794F03"/>
    <a:srgbClr val="165824"/>
    <a:srgbClr val="82AAD4"/>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402" autoAdjust="0"/>
  </p:normalViewPr>
  <p:slideViewPr>
    <p:cSldViewPr snapToGrid="0" snapToObjects="1">
      <p:cViewPr varScale="1">
        <p:scale>
          <a:sx n="61" d="100"/>
          <a:sy n="61" d="100"/>
        </p:scale>
        <p:origin x="20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8DE9E-8626-49BF-84D8-2ACED0024B68}" type="datetimeFigureOut">
              <a:rPr lang="en-US" smtClean="0"/>
              <a:t>12/8/2020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F0822-BB3E-4D25-A912-AB608FA035D2}" type="slidenum">
              <a:rPr lang="en-US" smtClean="0"/>
              <a:t>‹#›</a:t>
            </a:fld>
            <a:endParaRPr lang="en-US" dirty="0"/>
          </a:p>
        </p:txBody>
      </p:sp>
    </p:spTree>
    <p:extLst>
      <p:ext uri="{BB962C8B-B14F-4D97-AF65-F5344CB8AC3E}">
        <p14:creationId xmlns:p14="http://schemas.microsoft.com/office/powerpoint/2010/main" val="3495973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a:t>
            </a:r>
            <a:r>
              <a:rPr lang="en-US" sz="1200" kern="1200" baseline="0" dirty="0" smtClean="0">
                <a:solidFill>
                  <a:schemeClr val="tx1"/>
                </a:solidFill>
                <a:effectLst/>
                <a:latin typeface="+mn-lt"/>
                <a:ea typeface="+mn-ea"/>
                <a:cs typeface="+mn-cs"/>
              </a:rPr>
              <a:t>  I appreciate the time you have given me to share about the Lima Area Habitat for Humanity and its current programs.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1F0822-BB3E-4D25-A912-AB608FA035D2}" type="slidenum">
              <a:rPr lang="en-US" smtClean="0"/>
              <a:t>1</a:t>
            </a:fld>
            <a:endParaRPr lang="en-US" dirty="0"/>
          </a:p>
        </p:txBody>
      </p:sp>
    </p:spTree>
    <p:extLst>
      <p:ext uri="{BB962C8B-B14F-4D97-AF65-F5344CB8AC3E}">
        <p14:creationId xmlns:p14="http://schemas.microsoft.com/office/powerpoint/2010/main" val="701809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smtClean="0">
                <a:solidFill>
                  <a:schemeClr val="tx1"/>
                </a:solidFill>
                <a:effectLst/>
                <a:latin typeface="+mn-lt"/>
                <a:ea typeface="+mn-ea"/>
                <a:cs typeface="+mn-cs"/>
              </a:rPr>
              <a:t>Building houses in the</a:t>
            </a:r>
            <a:r>
              <a:rPr lang="en-US" sz="1200" b="0" i="0" u="none" kern="1200" baseline="0" dirty="0" smtClean="0">
                <a:solidFill>
                  <a:schemeClr val="tx1"/>
                </a:solidFill>
                <a:effectLst/>
                <a:latin typeface="+mn-lt"/>
                <a:ea typeface="+mn-ea"/>
                <a:cs typeface="+mn-cs"/>
              </a:rPr>
              <a:t> Lima area is not the only place where our time and money go.  Note the international 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tithe 10% of our </a:t>
            </a:r>
            <a:r>
              <a:rPr lang="en-US" sz="1200" kern="1200" dirty="0" smtClean="0">
                <a:solidFill>
                  <a:schemeClr val="tx1"/>
                </a:solidFill>
                <a:effectLst/>
                <a:latin typeface="+mn-lt"/>
                <a:ea typeface="+mn-ea"/>
                <a:cs typeface="+mn-cs"/>
              </a:rPr>
              <a:t>unrestricted donations and income</a:t>
            </a:r>
            <a:r>
              <a:rPr lang="en-US" dirty="0" smtClean="0"/>
              <a:t>.</a:t>
            </a:r>
            <a:endParaRPr lang="en-US" b="0" i="0" u="none" dirty="0" smtClean="0"/>
          </a:p>
          <a:p>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t>10</a:t>
            </a:fld>
            <a:endParaRPr lang="en-US" dirty="0"/>
          </a:p>
        </p:txBody>
      </p:sp>
    </p:spTree>
    <p:extLst>
      <p:ext uri="{BB962C8B-B14F-4D97-AF65-F5344CB8AC3E}">
        <p14:creationId xmlns:p14="http://schemas.microsoft.com/office/powerpoint/2010/main" val="1460249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 human</a:t>
            </a:r>
            <a:r>
              <a:rPr lang="en-US" sz="1200" b="1" kern="1200" baseline="0" dirty="0" smtClean="0">
                <a:solidFill>
                  <a:schemeClr val="tx1"/>
                </a:solidFill>
                <a:effectLst/>
                <a:latin typeface="+mn-lt"/>
                <a:ea typeface="+mn-ea"/>
                <a:cs typeface="+mn-cs"/>
              </a:rPr>
              <a:t> beings, w</a:t>
            </a:r>
            <a:r>
              <a:rPr lang="en-US" sz="1200" b="1" kern="1200" dirty="0" smtClean="0">
                <a:solidFill>
                  <a:schemeClr val="tx1"/>
                </a:solidFill>
                <a:effectLst/>
                <a:latin typeface="+mn-lt"/>
                <a:ea typeface="+mn-ea"/>
                <a:cs typeface="+mn-cs"/>
              </a:rPr>
              <a:t>e want to be generous:  with our time, our money, and our lives. </a:t>
            </a:r>
            <a:r>
              <a:rPr lang="en-US" sz="1200" kern="1200" dirty="0" smtClean="0">
                <a:solidFill>
                  <a:schemeClr val="tx1"/>
                </a:solidFill>
                <a:effectLst/>
                <a:latin typeface="+mn-lt"/>
                <a:ea typeface="+mn-ea"/>
                <a:cs typeface="+mn-cs"/>
              </a:rPr>
              <a:t>Millard Fuller, HFH founder, gave up the “American Dream” and riches in order to have a fulfilling life helping others.</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He was a millionaire,</a:t>
            </a:r>
            <a:r>
              <a:rPr lang="en-US" sz="1200" b="0" kern="1200" baseline="0" dirty="0" smtClean="0">
                <a:solidFill>
                  <a:schemeClr val="tx1"/>
                </a:solidFill>
                <a:effectLst/>
                <a:latin typeface="+mn-lt"/>
                <a:ea typeface="+mn-ea"/>
                <a:cs typeface="+mn-cs"/>
              </a:rPr>
              <a:t> but with a failing marriage and no real motivation to keep living the way he was, he discovered what was truly important in life – the joy of being generous towards others.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1F0822-BB3E-4D25-A912-AB608FA035D2}" type="slidenum">
              <a:rPr lang="en-US" smtClean="0"/>
              <a:t>11</a:t>
            </a:fld>
            <a:endParaRPr lang="en-US" dirty="0"/>
          </a:p>
        </p:txBody>
      </p:sp>
    </p:spTree>
    <p:extLst>
      <p:ext uri="{BB962C8B-B14F-4D97-AF65-F5344CB8AC3E}">
        <p14:creationId xmlns:p14="http://schemas.microsoft.com/office/powerpoint/2010/main" val="381070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 reality is that health and education suffer and job opportunities diminish if affordable housing is not available.  [The United Nations estimates that more than one billion people around the world live in substandard housing — including millions in the United States.]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t>12</a:t>
            </a:fld>
            <a:endParaRPr lang="en-US" dirty="0"/>
          </a:p>
        </p:txBody>
      </p:sp>
    </p:spTree>
    <p:extLst>
      <p:ext uri="{BB962C8B-B14F-4D97-AF65-F5344CB8AC3E}">
        <p14:creationId xmlns:p14="http://schemas.microsoft.com/office/powerpoint/2010/main" val="320041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There are many ways that</a:t>
            </a:r>
            <a:r>
              <a:rPr lang="en-US" sz="1200" b="0" kern="1200" baseline="0" dirty="0" smtClean="0">
                <a:solidFill>
                  <a:schemeClr val="tx1"/>
                </a:solidFill>
                <a:effectLst/>
                <a:latin typeface="+mn-lt"/>
                <a:ea typeface="+mn-ea"/>
                <a:cs typeface="+mn-cs"/>
              </a:rPr>
              <a:t> Habitat</a:t>
            </a:r>
            <a:r>
              <a:rPr lang="en-US" sz="1200" b="0" kern="1200" dirty="0" smtClean="0">
                <a:solidFill>
                  <a:schemeClr val="tx1"/>
                </a:solidFill>
                <a:effectLst/>
                <a:latin typeface="+mn-lt"/>
                <a:ea typeface="+mn-ea"/>
                <a:cs typeface="+mn-cs"/>
              </a:rPr>
              <a:t> partners with groups and individuals, </a:t>
            </a:r>
            <a:r>
              <a:rPr lang="en-US" sz="1200" kern="1200" dirty="0" smtClean="0">
                <a:solidFill>
                  <a:schemeClr val="tx1"/>
                </a:solidFill>
                <a:effectLst/>
                <a:latin typeface="+mn-lt"/>
                <a:ea typeface="+mn-ea"/>
                <a:cs typeface="+mn-cs"/>
              </a:rPr>
              <a:t>helping us to provide decent, affordable shelter to families in need around the world.  From corporations to churches to individual</a:t>
            </a:r>
            <a:r>
              <a:rPr lang="en-US" sz="1200" kern="1200" baseline="0" dirty="0" smtClean="0">
                <a:solidFill>
                  <a:schemeClr val="tx1"/>
                </a:solidFill>
                <a:effectLst/>
                <a:latin typeface="+mn-lt"/>
                <a:ea typeface="+mn-ea"/>
                <a:cs typeface="+mn-cs"/>
              </a:rPr>
              <a:t> gifts</a:t>
            </a:r>
            <a:r>
              <a:rPr lang="en-US" sz="1200" kern="1200" dirty="0" smtClean="0">
                <a:solidFill>
                  <a:schemeClr val="tx1"/>
                </a:solidFill>
                <a:effectLst/>
                <a:latin typeface="+mn-lt"/>
                <a:ea typeface="+mn-ea"/>
                <a:cs typeface="+mn-cs"/>
              </a:rPr>
              <a:t> and through prayer and the media,</a:t>
            </a:r>
            <a:r>
              <a:rPr lang="en-US" sz="1200" kern="1200" baseline="0" dirty="0" smtClean="0">
                <a:solidFill>
                  <a:schemeClr val="tx1"/>
                </a:solidFill>
                <a:effectLst/>
                <a:latin typeface="+mn-lt"/>
                <a:ea typeface="+mn-ea"/>
                <a:cs typeface="+mn-cs"/>
              </a:rPr>
              <a:t> Habitat continues to impact others.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8D7D6ED-3E9A-4CC5-8624-35B4E86A5838}" type="slidenum">
              <a:rPr lang="en-US" smtClean="0"/>
              <a:pPr/>
              <a:t>13</a:t>
            </a:fld>
            <a:endParaRPr lang="en-US" dirty="0"/>
          </a:p>
        </p:txBody>
      </p:sp>
    </p:spTree>
    <p:extLst>
      <p:ext uri="{BB962C8B-B14F-4D97-AF65-F5344CB8AC3E}">
        <p14:creationId xmlns:p14="http://schemas.microsoft.com/office/powerpoint/2010/main" val="2278567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Minimum wage is not keeping up with the rising cost of living and many workers struggle to afford decent housing.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Decent, stable housing provides more than just a roof over someone’s </a:t>
            </a:r>
            <a:r>
              <a:rPr lang="en-US" sz="1200" b="0" kern="1200" dirty="0" smtClean="0">
                <a:solidFill>
                  <a:schemeClr val="tx1"/>
                </a:solidFill>
                <a:effectLst/>
                <a:latin typeface="+mn-lt"/>
                <a:ea typeface="+mn-ea"/>
                <a:cs typeface="+mn-cs"/>
              </a:rPr>
              <a:t>head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offers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Stability for families and children.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Sense of dignity and pride.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physical safety and security.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Increase of educational and job prospects.</a:t>
            </a:r>
            <a:endParaRPr lang="en-US" dirty="0" smtClean="0"/>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 </a:t>
            </a:r>
          </a:p>
          <a:p>
            <a:r>
              <a:rPr lang="en-US" dirty="0" smtClean="0"/>
              <a:t/>
            </a:r>
            <a:br>
              <a:rPr lang="en-US" dirty="0" smtClean="0"/>
            </a:b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A1F0822-BB3E-4D25-A912-AB608FA035D2}" type="slidenum">
              <a:rPr lang="en-US" smtClean="0"/>
              <a:t>14</a:t>
            </a:fld>
            <a:endParaRPr lang="en-US" dirty="0"/>
          </a:p>
        </p:txBody>
      </p:sp>
    </p:spTree>
    <p:extLst>
      <p:ext uri="{BB962C8B-B14F-4D97-AF65-F5344CB8AC3E}">
        <p14:creationId xmlns:p14="http://schemas.microsoft.com/office/powerpoint/2010/main" val="270790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kern="1200" dirty="0" smtClean="0">
                <a:solidFill>
                  <a:schemeClr val="tx1"/>
                </a:solidFill>
                <a:effectLst/>
                <a:latin typeface="+mn-lt"/>
                <a:ea typeface="+mn-ea"/>
                <a:cs typeface="+mn-cs"/>
              </a:rPr>
              <a:t>We, at Habitat, advocate for better and fair housing practices for</a:t>
            </a:r>
            <a:r>
              <a:rPr lang="en-US" sz="1200" b="0" kern="1200" baseline="0" dirty="0" smtClean="0">
                <a:solidFill>
                  <a:schemeClr val="tx1"/>
                </a:solidFill>
                <a:effectLst/>
                <a:latin typeface="+mn-lt"/>
                <a:ea typeface="+mn-ea"/>
                <a:cs typeface="+mn-cs"/>
              </a:rPr>
              <a:t> the less fortunate</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Smart policies and systems can promote helpful access to decent housing.</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t>15</a:t>
            </a:fld>
            <a:endParaRPr lang="en-US" dirty="0"/>
          </a:p>
        </p:txBody>
      </p:sp>
    </p:spTree>
    <p:extLst>
      <p:ext uri="{BB962C8B-B14F-4D97-AF65-F5344CB8AC3E}">
        <p14:creationId xmlns:p14="http://schemas.microsoft.com/office/powerpoint/2010/main" val="61789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Habitat for Humanity’s </a:t>
            </a:r>
            <a:r>
              <a:rPr lang="en-US" sz="1200" b="1" kern="1200" dirty="0" smtClean="0">
                <a:solidFill>
                  <a:schemeClr val="tx1"/>
                </a:solidFill>
                <a:effectLst/>
                <a:latin typeface="+mn-lt"/>
                <a:ea typeface="+mn-ea"/>
                <a:cs typeface="+mn-cs"/>
              </a:rPr>
              <a:t>ReStores</a:t>
            </a:r>
            <a:r>
              <a:rPr lang="en-US" sz="1200" kern="1200" dirty="0" smtClean="0">
                <a:solidFill>
                  <a:schemeClr val="tx1"/>
                </a:solidFill>
                <a:effectLst/>
                <a:latin typeface="+mn-lt"/>
                <a:ea typeface="+mn-ea"/>
                <a:cs typeface="+mn-cs"/>
              </a:rPr>
              <a:t> are nonprofit home improvement stores and donation centers that sell new and gently used furniture, home accessories, building materials and appliances to the public at a fraction of the retail price. Habitat for Humanity ReStores are proudly owned and operated by local Habitat for Humanity affiliates, and proceeds are used to build homes, community and hope locally and around the world. We are concerned</a:t>
            </a:r>
            <a:r>
              <a:rPr lang="en-US" sz="1200" kern="1200" baseline="0" dirty="0" smtClean="0">
                <a:solidFill>
                  <a:schemeClr val="tx1"/>
                </a:solidFill>
                <a:effectLst/>
                <a:latin typeface="+mn-lt"/>
                <a:ea typeface="+mn-ea"/>
                <a:cs typeface="+mn-cs"/>
              </a:rPr>
              <a:t> about our environment and are pleased to recycle these goods.</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D7D6ED-3E9A-4CC5-8624-35B4E86A5838}" type="slidenum">
              <a:rPr lang="en-US" smtClean="0"/>
              <a:pPr/>
              <a:t>16</a:t>
            </a:fld>
            <a:endParaRPr lang="en-US" dirty="0"/>
          </a:p>
        </p:txBody>
      </p:sp>
    </p:spTree>
    <p:extLst>
      <p:ext uri="{BB962C8B-B14F-4D97-AF65-F5344CB8AC3E}">
        <p14:creationId xmlns:p14="http://schemas.microsoft.com/office/powerpoint/2010/main" val="3318833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We might not be able to change the whole world by ourselves, but each of us, along with others, can change a small part of the world. </a:t>
            </a:r>
            <a:r>
              <a:rPr lang="en-US" sz="1200" kern="1200" dirty="0" smtClean="0">
                <a:solidFill>
                  <a:schemeClr val="tx1"/>
                </a:solidFill>
                <a:effectLst/>
                <a:latin typeface="+mn-lt"/>
                <a:ea typeface="+mn-ea"/>
                <a:cs typeface="+mn-cs"/>
              </a:rPr>
              <a:t> Over and over again I have been told that one of the most important reasons people donate to or volunteer for Habitat is</a:t>
            </a:r>
            <a:r>
              <a:rPr lang="en-US" sz="1200" kern="1200" baseline="0" dirty="0" smtClean="0">
                <a:solidFill>
                  <a:schemeClr val="tx1"/>
                </a:solidFill>
                <a:effectLst/>
                <a:latin typeface="+mn-lt"/>
                <a:ea typeface="+mn-ea"/>
                <a:cs typeface="+mn-cs"/>
              </a:rPr>
              <a:t> that they truly have an opportunity to change at least a small portion of their community.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t>17</a:t>
            </a:fld>
            <a:endParaRPr lang="en-US" dirty="0"/>
          </a:p>
        </p:txBody>
      </p:sp>
    </p:spTree>
    <p:extLst>
      <p:ext uri="{BB962C8B-B14F-4D97-AF65-F5344CB8AC3E}">
        <p14:creationId xmlns:p14="http://schemas.microsoft.com/office/powerpoint/2010/main" val="2668094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As you can see, there are many ways to donate.</a:t>
            </a:r>
            <a:r>
              <a:rPr lang="en-US" sz="1200" b="0" i="0" u="none" strike="noStrike" kern="1200" baseline="0" dirty="0" smtClean="0">
                <a:solidFill>
                  <a:schemeClr val="tx1"/>
                </a:solidFill>
                <a:effectLst/>
                <a:latin typeface="+mn-lt"/>
                <a:ea typeface="+mn-ea"/>
                <a:cs typeface="+mn-cs"/>
              </a:rPr>
              <a:t> No Place Like Home </a:t>
            </a:r>
            <a:r>
              <a:rPr lang="en-US" sz="1200" b="0" i="0" u="none" strike="noStrike" kern="1200" dirty="0" smtClean="0">
                <a:solidFill>
                  <a:schemeClr val="tx1"/>
                </a:solidFill>
                <a:effectLst/>
                <a:latin typeface="+mn-lt"/>
                <a:ea typeface="+mn-ea"/>
                <a:cs typeface="+mn-cs"/>
              </a:rPr>
              <a:t>Club is the primary fund-raising program of Habitat for Humanity Lima Area, Inc.   The goal is for multiple people, each giving at least $10 a month to the Lima Affiliate. With a strong membership, the affiliate will be able to build multiple houses every year.  You can also donate by the square</a:t>
            </a:r>
            <a:r>
              <a:rPr lang="en-US" sz="1200" b="0" i="0" u="none" strike="noStrike" kern="1200" baseline="0" dirty="0" smtClean="0">
                <a:solidFill>
                  <a:schemeClr val="tx1"/>
                </a:solidFill>
                <a:effectLst/>
                <a:latin typeface="+mn-lt"/>
                <a:ea typeface="+mn-ea"/>
                <a:cs typeface="+mn-cs"/>
              </a:rPr>
              <a:t> foot.  We can build one square foot of a Habitat house for just $62.  </a:t>
            </a:r>
            <a:r>
              <a:rPr lang="en-US" sz="1200" b="0" i="0" u="none" strike="noStrike" kern="1200" smtClean="0">
                <a:solidFill>
                  <a:schemeClr val="tx1"/>
                </a:solidFill>
                <a:effectLst/>
                <a:latin typeface="+mn-lt"/>
                <a:ea typeface="+mn-ea"/>
                <a:cs typeface="+mn-cs"/>
              </a:rPr>
              <a:t>Sponsoring a build means that businesses or churches or other groups make</a:t>
            </a:r>
            <a:r>
              <a:rPr lang="en-US" sz="1200" b="0" i="0" u="none" strike="noStrike" kern="1200" baseline="0" smtClean="0">
                <a:solidFill>
                  <a:schemeClr val="tx1"/>
                </a:solidFill>
                <a:effectLst/>
                <a:latin typeface="+mn-lt"/>
                <a:ea typeface="+mn-ea"/>
                <a:cs typeface="+mn-cs"/>
              </a:rPr>
              <a:t> a commitment to help fund and build a new house.</a:t>
            </a:r>
            <a:endParaRPr lang="en-US" dirty="0" smtClean="0"/>
          </a:p>
        </p:txBody>
      </p:sp>
      <p:sp>
        <p:nvSpPr>
          <p:cNvPr id="4" name="Slide Number Placeholder 3"/>
          <p:cNvSpPr>
            <a:spLocks noGrp="1"/>
          </p:cNvSpPr>
          <p:nvPr>
            <p:ph type="sldNum" sz="quarter" idx="10"/>
          </p:nvPr>
        </p:nvSpPr>
        <p:spPr/>
        <p:txBody>
          <a:bodyPr/>
          <a:lstStyle/>
          <a:p>
            <a:fld id="{5A1F0822-BB3E-4D25-A912-AB608FA035D2}" type="slidenum">
              <a:rPr lang="en-US" smtClean="0"/>
              <a:t>18</a:t>
            </a:fld>
            <a:endParaRPr lang="en-US" dirty="0"/>
          </a:p>
        </p:txBody>
      </p:sp>
    </p:spTree>
    <p:extLst>
      <p:ext uri="{BB962C8B-B14F-4D97-AF65-F5344CB8AC3E}">
        <p14:creationId xmlns:p14="http://schemas.microsoft.com/office/powerpoint/2010/main" val="1374892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There are many ways to volunteer</a:t>
            </a:r>
            <a:r>
              <a:rPr lang="en-US" sz="1200" kern="1200" dirty="0" smtClean="0">
                <a:solidFill>
                  <a:schemeClr val="tx1"/>
                </a:solidFill>
                <a:effectLst/>
                <a:latin typeface="+mn-lt"/>
                <a:ea typeface="+mn-ea"/>
                <a:cs typeface="+mn-cs"/>
              </a:rPr>
              <a:t>.  Not all of us are skilled at swinging a hammer.  Some of us are thinkers, which makes for </a:t>
            </a:r>
            <a:r>
              <a:rPr lang="en-US" sz="1200" kern="1200" baseline="0" dirty="0" smtClean="0">
                <a:solidFill>
                  <a:schemeClr val="tx1"/>
                </a:solidFill>
                <a:effectLst/>
                <a:latin typeface="+mn-lt"/>
                <a:ea typeface="+mn-ea"/>
                <a:cs typeface="+mn-cs"/>
              </a:rPr>
              <a:t>good board and committee members.  Some of us are people persons who can assist others in work at the ReStore.  Some of us have other skills that can be utilized by the Lima Area Affiliate.</a:t>
            </a:r>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t>19</a:t>
            </a:fld>
            <a:endParaRPr lang="en-US" dirty="0"/>
          </a:p>
        </p:txBody>
      </p:sp>
    </p:spTree>
    <p:extLst>
      <p:ext uri="{BB962C8B-B14F-4D97-AF65-F5344CB8AC3E}">
        <p14:creationId xmlns:p14="http://schemas.microsoft.com/office/powerpoint/2010/main" val="286798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mission statement is what drives our organization.  We believe that we can create a world where everyone does have access to decent, affordable housing.</a:t>
            </a:r>
            <a:r>
              <a:rPr lang="en-US" sz="1200" kern="1200" baseline="0" dirty="0" smtClean="0">
                <a:solidFill>
                  <a:schemeClr val="tx1"/>
                </a:solidFill>
                <a:effectLst/>
                <a:latin typeface="+mn-lt"/>
                <a:ea typeface="+mn-ea"/>
                <a:cs typeface="+mn-cs"/>
              </a:rPr>
              <a:t>  It is a joy to work at this, one homeowner at a time.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1F0822-BB3E-4D25-A912-AB608FA035D2}" type="slidenum">
              <a:rPr lang="en-US" smtClean="0"/>
              <a:t>2</a:t>
            </a:fld>
            <a:endParaRPr lang="en-US" dirty="0"/>
          </a:p>
        </p:txBody>
      </p:sp>
    </p:spTree>
    <p:extLst>
      <p:ext uri="{BB962C8B-B14F-4D97-AF65-F5344CB8AC3E}">
        <p14:creationId xmlns:p14="http://schemas.microsoft.com/office/powerpoint/2010/main" val="2801947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Narrow" panose="020B0606020202030204" pitchFamily="34" charset="0"/>
              </a:rPr>
              <a:t>Habitat relies heavily on one-time</a:t>
            </a:r>
            <a:r>
              <a:rPr lang="en-US" sz="1200" baseline="0" dirty="0" smtClean="0">
                <a:solidFill>
                  <a:schemeClr val="bg1"/>
                </a:solidFill>
                <a:latin typeface="Arial Narrow" panose="020B0606020202030204" pitchFamily="34" charset="0"/>
              </a:rPr>
              <a:t> and</a:t>
            </a:r>
            <a:r>
              <a:rPr lang="en-US" sz="1200" dirty="0" smtClean="0">
                <a:solidFill>
                  <a:schemeClr val="bg1"/>
                </a:solidFill>
                <a:latin typeface="Arial Narrow" panose="020B0606020202030204" pitchFamily="34" charset="0"/>
              </a:rPr>
              <a:t> regular volunteers to aid the staff of Habitat Lima in achieving its goal of providing safe, affordable housing to families in the Lima area. </a:t>
            </a:r>
          </a:p>
          <a:p>
            <a:endParaRPr lang="en-US" dirty="0"/>
          </a:p>
        </p:txBody>
      </p:sp>
      <p:sp>
        <p:nvSpPr>
          <p:cNvPr id="4" name="Slide Number Placeholder 3"/>
          <p:cNvSpPr>
            <a:spLocks noGrp="1"/>
          </p:cNvSpPr>
          <p:nvPr>
            <p:ph type="sldNum" sz="quarter" idx="10"/>
          </p:nvPr>
        </p:nvSpPr>
        <p:spPr/>
        <p:txBody>
          <a:bodyPr/>
          <a:lstStyle/>
          <a:p>
            <a:fld id="{B8D7D6ED-3E9A-4CC5-8624-35B4E86A5838}" type="slidenum">
              <a:rPr lang="en-US" smtClean="0"/>
              <a:pPr/>
              <a:t>20</a:t>
            </a:fld>
            <a:endParaRPr lang="en-US" dirty="0"/>
          </a:p>
        </p:txBody>
      </p:sp>
    </p:spTree>
    <p:extLst>
      <p:ext uri="{BB962C8B-B14F-4D97-AF65-F5344CB8AC3E}">
        <p14:creationId xmlns:p14="http://schemas.microsoft.com/office/powerpoint/2010/main" val="888576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is a list of some Construction tasks</a:t>
            </a:r>
            <a:r>
              <a:rPr lang="en-US" baseline="0" dirty="0" smtClean="0"/>
              <a:t> that are needed on each house.</a:t>
            </a:r>
            <a:endParaRPr lang="en-US" dirty="0" smtClean="0"/>
          </a:p>
          <a:p>
            <a:endParaRPr lang="en-US" dirty="0"/>
          </a:p>
        </p:txBody>
      </p:sp>
      <p:sp>
        <p:nvSpPr>
          <p:cNvPr id="4" name="Slide Number Placeholder 3"/>
          <p:cNvSpPr>
            <a:spLocks noGrp="1"/>
          </p:cNvSpPr>
          <p:nvPr>
            <p:ph type="sldNum" sz="quarter" idx="10"/>
          </p:nvPr>
        </p:nvSpPr>
        <p:spPr/>
        <p:txBody>
          <a:bodyPr/>
          <a:lstStyle/>
          <a:p>
            <a:fld id="{B8D7D6ED-3E9A-4CC5-8624-35B4E86A5838}" type="slidenum">
              <a:rPr lang="en-US" smtClean="0"/>
              <a:pPr/>
              <a:t>21</a:t>
            </a:fld>
            <a:endParaRPr lang="en-US" dirty="0"/>
          </a:p>
        </p:txBody>
      </p:sp>
    </p:spTree>
    <p:extLst>
      <p:ext uri="{BB962C8B-B14F-4D97-AF65-F5344CB8AC3E}">
        <p14:creationId xmlns:p14="http://schemas.microsoft.com/office/powerpoint/2010/main" val="242869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Regular Volunteers</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Lima affiliate</a:t>
            </a:r>
            <a:r>
              <a:rPr lang="en-US" sz="1200" kern="1200" dirty="0" smtClean="0">
                <a:solidFill>
                  <a:schemeClr val="tx1"/>
                </a:solidFill>
                <a:effectLst/>
                <a:latin typeface="+mn-lt"/>
                <a:ea typeface="+mn-ea"/>
                <a:cs typeface="+mn-cs"/>
              </a:rPr>
              <a:t> is greatly aided by its regular volunteers.  We could use more. </a:t>
            </a:r>
            <a:r>
              <a:rPr lang="en-US" dirty="0" smtClean="0"/>
              <a:t>By committing to volunteer at least one day a week or month, regulars receive additional training and skills and lots of gratitude.  </a:t>
            </a:r>
            <a:r>
              <a:rPr lang="en-US" sz="1200" kern="1200" dirty="0" smtClean="0">
                <a:solidFill>
                  <a:schemeClr val="tx1"/>
                </a:solidFill>
                <a:effectLst/>
                <a:latin typeface="+mn-lt"/>
                <a:ea typeface="+mn-ea"/>
                <a:cs typeface="+mn-cs"/>
              </a:rPr>
              <a:t>Please consider making volunteering a regular part</a:t>
            </a:r>
            <a:r>
              <a:rPr lang="en-US" sz="1200" kern="1200" baseline="0" dirty="0" smtClean="0">
                <a:solidFill>
                  <a:schemeClr val="tx1"/>
                </a:solidFill>
                <a:effectLst/>
                <a:latin typeface="+mn-lt"/>
                <a:ea typeface="+mn-ea"/>
                <a:cs typeface="+mn-cs"/>
              </a:rPr>
              <a:t> of your life.</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8D7D6ED-3E9A-4CC5-8624-35B4E86A5838}" type="slidenum">
              <a:rPr lang="en-US" smtClean="0"/>
              <a:pPr/>
              <a:t>22</a:t>
            </a:fld>
            <a:endParaRPr lang="en-US" dirty="0"/>
          </a:p>
        </p:txBody>
      </p:sp>
    </p:spTree>
    <p:extLst>
      <p:ext uri="{BB962C8B-B14F-4D97-AF65-F5344CB8AC3E}">
        <p14:creationId xmlns:p14="http://schemas.microsoft.com/office/powerpoint/2010/main" val="2307004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Here are volunteer options in the ReStore.</a:t>
            </a:r>
          </a:p>
        </p:txBody>
      </p:sp>
      <p:sp>
        <p:nvSpPr>
          <p:cNvPr id="4" name="Slide Number Placeholder 3"/>
          <p:cNvSpPr>
            <a:spLocks noGrp="1"/>
          </p:cNvSpPr>
          <p:nvPr>
            <p:ph type="sldNum" sz="quarter" idx="10"/>
          </p:nvPr>
        </p:nvSpPr>
        <p:spPr/>
        <p:txBody>
          <a:bodyPr/>
          <a:lstStyle/>
          <a:p>
            <a:fld id="{B8D7D6ED-3E9A-4CC5-8624-35B4E86A5838}" type="slidenum">
              <a:rPr lang="en-US" smtClean="0"/>
              <a:pPr/>
              <a:t>23</a:t>
            </a:fld>
            <a:endParaRPr lang="en-US" dirty="0"/>
          </a:p>
        </p:txBody>
      </p:sp>
    </p:spTree>
    <p:extLst>
      <p:ext uri="{BB962C8B-B14F-4D97-AF65-F5344CB8AC3E}">
        <p14:creationId xmlns:p14="http://schemas.microsoft.com/office/powerpoint/2010/main" val="3251158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Office workers are also needed.  Many of our volunteers do important work behind the scene</a:t>
            </a:r>
            <a:r>
              <a:rPr lang="en-US" b="0" i="0" baseline="0" dirty="0" smtClean="0"/>
              <a:t> as members of the Board of Directors or on one of our committees.  Again, not all are gifted or called to build houses, but the Habitat affiliate needs volunteers with a wide variety of skills and interests.</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B8D7D6ED-3E9A-4CC5-8624-35B4E86A5838}" type="slidenum">
              <a:rPr lang="en-US" smtClean="0"/>
              <a:pPr/>
              <a:t>24</a:t>
            </a:fld>
            <a:endParaRPr lang="en-US" dirty="0"/>
          </a:p>
        </p:txBody>
      </p:sp>
    </p:spTree>
    <p:extLst>
      <p:ext uri="{BB962C8B-B14F-4D97-AF65-F5344CB8AC3E}">
        <p14:creationId xmlns:p14="http://schemas.microsoft.com/office/powerpoint/2010/main" val="3621909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Volunteering benefits you</a:t>
            </a:r>
          </a:p>
          <a:p>
            <a:pPr lvl="0"/>
            <a:r>
              <a:rPr lang="en-US" sz="1200" kern="1200" dirty="0" smtClean="0">
                <a:solidFill>
                  <a:schemeClr val="tx1"/>
                </a:solidFill>
                <a:effectLst/>
                <a:latin typeface="+mn-lt"/>
                <a:ea typeface="+mn-ea"/>
                <a:cs typeface="+mn-cs"/>
              </a:rPr>
              <a:t>Practically—You learn new skills as you work</a:t>
            </a:r>
          </a:p>
          <a:p>
            <a:pPr lvl="0"/>
            <a:r>
              <a:rPr lang="en-US" sz="1200" kern="1200" dirty="0" smtClean="0">
                <a:solidFill>
                  <a:schemeClr val="tx1"/>
                </a:solidFill>
                <a:effectLst/>
                <a:latin typeface="+mn-lt"/>
                <a:ea typeface="+mn-ea"/>
                <a:cs typeface="+mn-cs"/>
              </a:rPr>
              <a:t>Relationally—You meet new people and connect with like-minded people</a:t>
            </a:r>
          </a:p>
          <a:p>
            <a:pPr lvl="0"/>
            <a:r>
              <a:rPr lang="en-US" sz="1200" kern="1200" dirty="0" smtClean="0">
                <a:solidFill>
                  <a:schemeClr val="tx1"/>
                </a:solidFill>
                <a:effectLst/>
                <a:latin typeface="+mn-lt"/>
                <a:ea typeface="+mn-ea"/>
                <a:cs typeface="+mn-cs"/>
              </a:rPr>
              <a:t>Emotionally—You feel good about your accomplishments </a:t>
            </a:r>
          </a:p>
          <a:p>
            <a:pPr lvl="0"/>
            <a:r>
              <a:rPr lang="en-US" sz="1200" kern="1200" dirty="0" smtClean="0">
                <a:solidFill>
                  <a:schemeClr val="tx1"/>
                </a:solidFill>
                <a:effectLst/>
                <a:latin typeface="+mn-lt"/>
                <a:ea typeface="+mn-ea"/>
                <a:cs typeface="+mn-cs"/>
              </a:rPr>
              <a:t>Spiritually—You grow from putting feet to your faith</a:t>
            </a:r>
          </a:p>
        </p:txBody>
      </p:sp>
      <p:sp>
        <p:nvSpPr>
          <p:cNvPr id="4" name="Slide Number Placeholder 3"/>
          <p:cNvSpPr>
            <a:spLocks noGrp="1"/>
          </p:cNvSpPr>
          <p:nvPr>
            <p:ph type="sldNum" sz="quarter" idx="10"/>
          </p:nvPr>
        </p:nvSpPr>
        <p:spPr/>
        <p:txBody>
          <a:bodyPr/>
          <a:lstStyle/>
          <a:p>
            <a:fld id="{5A1F0822-BB3E-4D25-A912-AB608FA035D2}" type="slidenum">
              <a:rPr lang="en-US" smtClean="0"/>
              <a:t>25</a:t>
            </a:fld>
            <a:endParaRPr lang="en-US" dirty="0"/>
          </a:p>
        </p:txBody>
      </p:sp>
    </p:spTree>
    <p:extLst>
      <p:ext uri="{BB962C8B-B14F-4D97-AF65-F5344CB8AC3E}">
        <p14:creationId xmlns:p14="http://schemas.microsoft.com/office/powerpoint/2010/main" val="1612310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We have one very pressing need currently.</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A1F0822-BB3E-4D25-A912-AB608FA035D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48742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could use up to 10 more volunteers per week to help keep up with all the generous donations that are coming into the store, as well as the many customers seeking help as they shop.  Volunteers can come as individuals or as groups.  We will also hope to be building again soon in Delphos in the spring of 2020.</a:t>
            </a:r>
            <a:endParaRPr lang="en-US" sz="1200" kern="120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1F0822-BB3E-4D25-A912-AB608FA035D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511834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serve even more families in the Lima area, our affiliate looking into</a:t>
            </a:r>
            <a:r>
              <a:rPr lang="en-US" sz="1200" kern="1200" baseline="0" dirty="0" smtClean="0">
                <a:solidFill>
                  <a:schemeClr val="tx1"/>
                </a:solidFill>
                <a:effectLst/>
                <a:latin typeface="+mn-lt"/>
                <a:ea typeface="+mn-ea"/>
                <a:cs typeface="+mn-cs"/>
              </a:rPr>
              <a:t> starting a house repair program.  Like our homeownership program, the costs for this program will be kept low with volunteer labor and then paid off through zero interest loans by the homeowners.</a:t>
            </a:r>
            <a:endParaRPr lang="en-US" sz="1200" kern="120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1F0822-BB3E-4D25-A912-AB608FA035D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699923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Tuesdays</a:t>
            </a:r>
            <a:r>
              <a:rPr lang="en-US" baseline="0" dirty="0" smtClean="0"/>
              <a:t> or Saturdays would be ideal.  Just contact me at any time to set up a day.  Groups of 6-10 would work best, but we can make adjustments smaller or larger.</a:t>
            </a:r>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t>29</a:t>
            </a:fld>
            <a:endParaRPr lang="en-US" dirty="0"/>
          </a:p>
        </p:txBody>
      </p:sp>
    </p:spTree>
    <p:extLst>
      <p:ext uri="{BB962C8B-B14F-4D97-AF65-F5344CB8AC3E}">
        <p14:creationId xmlns:p14="http://schemas.microsoft.com/office/powerpoint/2010/main" val="8654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Here are some sobering</a:t>
            </a:r>
            <a:r>
              <a:rPr lang="en-US" sz="1200" kern="1200" baseline="0" dirty="0" smtClean="0">
                <a:solidFill>
                  <a:schemeClr val="tx1"/>
                </a:solidFill>
                <a:effectLst/>
                <a:latin typeface="+mn-lt"/>
                <a:ea typeface="+mn-ea"/>
                <a:cs typeface="+mn-cs"/>
              </a:rPr>
              <a:t> facts about our world today.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1F0822-BB3E-4D25-A912-AB608FA035D2}" type="slidenum">
              <a:rPr lang="en-US" smtClean="0"/>
              <a:t>3</a:t>
            </a:fld>
            <a:endParaRPr lang="en-US" dirty="0"/>
          </a:p>
        </p:txBody>
      </p:sp>
    </p:spTree>
    <p:extLst>
      <p:ext uri="{BB962C8B-B14F-4D97-AF65-F5344CB8AC3E}">
        <p14:creationId xmlns:p14="http://schemas.microsoft.com/office/powerpoint/2010/main" val="3378645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Let’s Get Started</a:t>
            </a:r>
            <a:r>
              <a:rPr lang="en-US" sz="1200" b="1" kern="1200" baseline="0" dirty="0" smtClean="0">
                <a:solidFill>
                  <a:schemeClr val="tx1"/>
                </a:solidFill>
                <a:effectLst/>
                <a:latin typeface="+mn-lt"/>
                <a:ea typeface="+mn-ea"/>
                <a:cs typeface="+mn-cs"/>
              </a:rPr>
              <a:t> And sign up to Volunteer!  Please note how you can contact us:  through the new Habitat website, by email or phone.</a:t>
            </a:r>
          </a:p>
        </p:txBody>
      </p:sp>
      <p:sp>
        <p:nvSpPr>
          <p:cNvPr id="4" name="Slide Number Placeholder 3"/>
          <p:cNvSpPr>
            <a:spLocks noGrp="1"/>
          </p:cNvSpPr>
          <p:nvPr>
            <p:ph type="sldNum" sz="quarter" idx="10"/>
          </p:nvPr>
        </p:nvSpPr>
        <p:spPr/>
        <p:txBody>
          <a:bodyPr/>
          <a:lstStyle/>
          <a:p>
            <a:fld id="{5A1F0822-BB3E-4D25-A912-AB608FA035D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555146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taking this time with me. </a:t>
            </a:r>
          </a:p>
          <a:p>
            <a:r>
              <a:rPr lang="en-US" baseline="0" dirty="0" smtClean="0"/>
              <a:t>I hope that many of you will sign up or take information sheets or brochures and share them with colleagues or others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Questions?  </a:t>
            </a:r>
          </a:p>
          <a:p>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75380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Habitat for Humanity is dedicated to eliminating substandard housing and homelessness worldwide and to making adequate, affordable shelter a matter of conscience and action. Our ministry was founded on the conviction that every man, woman and child should have a simple, decent place to live in dignity and safety.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are driven by the desire to give tangible expression to the love of God through the work of eliminating poverty housing. </a:t>
            </a:r>
          </a:p>
        </p:txBody>
      </p:sp>
      <p:sp>
        <p:nvSpPr>
          <p:cNvPr id="4" name="Slide Number Placeholder 3"/>
          <p:cNvSpPr>
            <a:spLocks noGrp="1"/>
          </p:cNvSpPr>
          <p:nvPr>
            <p:ph type="sldNum" sz="quarter" idx="10"/>
          </p:nvPr>
        </p:nvSpPr>
        <p:spPr/>
        <p:txBody>
          <a:bodyPr/>
          <a:lstStyle/>
          <a:p>
            <a:fld id="{5A1F0822-BB3E-4D25-A912-AB608FA035D2}" type="slidenum">
              <a:rPr lang="en-US" smtClean="0"/>
              <a:t>4</a:t>
            </a:fld>
            <a:endParaRPr lang="en-US" dirty="0"/>
          </a:p>
        </p:txBody>
      </p:sp>
    </p:spTree>
    <p:extLst>
      <p:ext uri="{BB962C8B-B14F-4D97-AF65-F5344CB8AC3E}">
        <p14:creationId xmlns:p14="http://schemas.microsoft.com/office/powerpoint/2010/main" val="15645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Note the five principles that we have,</a:t>
            </a:r>
            <a:r>
              <a:rPr lang="en-US" sz="1200" kern="1200" baseline="0" dirty="0" smtClean="0">
                <a:solidFill>
                  <a:schemeClr val="tx1"/>
                </a:solidFill>
                <a:effectLst/>
                <a:latin typeface="+mn-lt"/>
                <a:ea typeface="+mn-ea"/>
                <a:cs typeface="+mn-cs"/>
              </a:rPr>
              <a:t> especially the first one: This is why we do this!</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t>5</a:t>
            </a:fld>
            <a:endParaRPr lang="en-US" dirty="0"/>
          </a:p>
        </p:txBody>
      </p:sp>
    </p:spTree>
    <p:extLst>
      <p:ext uri="{BB962C8B-B14F-4D97-AF65-F5344CB8AC3E}">
        <p14:creationId xmlns:p14="http://schemas.microsoft.com/office/powerpoint/2010/main" val="147520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Fast Facts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are a Christian 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Fullers were inspired to create Habitat after their involvement with Koinonia Farm and its founder Clarence Jordan, who utilized the idea of partnership housing.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Habitat’s most famous volunteers, Jimmy and Rosalynn Carter, are NOT the founders of organization,</a:t>
            </a:r>
            <a:r>
              <a:rPr lang="en-US" sz="1200" kern="1200" baseline="0" dirty="0" smtClean="0">
                <a:solidFill>
                  <a:schemeClr val="tx1"/>
                </a:solidFill>
                <a:effectLst/>
                <a:latin typeface="+mn-lt"/>
                <a:ea typeface="+mn-ea"/>
                <a:cs typeface="+mn-cs"/>
              </a:rPr>
              <a:t> but they helped to bring it into more mainstream media.</a:t>
            </a:r>
          </a:p>
          <a:p>
            <a:pPr marL="0" indent="0">
              <a:buFont typeface="Arial" panose="020B0604020202020204" pitchFamily="34" charset="0"/>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t>6</a:t>
            </a:fld>
            <a:endParaRPr lang="en-US" dirty="0"/>
          </a:p>
        </p:txBody>
      </p:sp>
    </p:spTree>
    <p:extLst>
      <p:ext uri="{BB962C8B-B14F-4D97-AF65-F5344CB8AC3E}">
        <p14:creationId xmlns:p14="http://schemas.microsoft.com/office/powerpoint/2010/main" val="126987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myth about Habitat is that we give away houses.  Our Habitat homeowners pay a regular mortgage like anyone else.  What we do offer is help for those who would not normally be approved for a home mortgage loan.  Because of the lower cost of the home (through volunteer help and sponsor support) and a zero percent interest mortgage, we are able to offer a “hand up”, not a “hand out”.  We make sure that the mortgage fits the family income and is no more than 30% of their income.  </a:t>
            </a:r>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t>7</a:t>
            </a:fld>
            <a:endParaRPr lang="en-US" dirty="0"/>
          </a:p>
        </p:txBody>
      </p:sp>
    </p:spTree>
    <p:extLst>
      <p:ext uri="{BB962C8B-B14F-4D97-AF65-F5344CB8AC3E}">
        <p14:creationId xmlns:p14="http://schemas.microsoft.com/office/powerpoint/2010/main" val="231084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to be located on Wayne</a:t>
            </a:r>
            <a:r>
              <a:rPr lang="en-US" baseline="0" dirty="0" smtClean="0"/>
              <a:t> Street, but moved to our current location at 550 W. Elm Street in 2012.</a:t>
            </a:r>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t>8</a:t>
            </a:fld>
            <a:endParaRPr lang="en-US" dirty="0"/>
          </a:p>
        </p:txBody>
      </p:sp>
    </p:spTree>
    <p:extLst>
      <p:ext uri="{BB962C8B-B14F-4D97-AF65-F5344CB8AC3E}">
        <p14:creationId xmlns:p14="http://schemas.microsoft.com/office/powerpoint/2010/main" val="153008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last completed house, #55, was in Elida.  This house </a:t>
            </a:r>
            <a:r>
              <a:rPr lang="en-US" baseline="0" dirty="0" smtClean="0"/>
              <a:t>is</a:t>
            </a:r>
            <a:r>
              <a:rPr lang="en-US" dirty="0" smtClean="0"/>
              <a:t> part of a continued area need for quality affordable housing. We have built houses in Lima, Spencerville, Delphos and now in Elida.</a:t>
            </a:r>
          </a:p>
          <a:p>
            <a:endParaRPr lang="en-US" dirty="0"/>
          </a:p>
        </p:txBody>
      </p:sp>
      <p:sp>
        <p:nvSpPr>
          <p:cNvPr id="4" name="Slide Number Placeholder 3"/>
          <p:cNvSpPr>
            <a:spLocks noGrp="1"/>
          </p:cNvSpPr>
          <p:nvPr>
            <p:ph type="sldNum" sz="quarter" idx="10"/>
          </p:nvPr>
        </p:nvSpPr>
        <p:spPr/>
        <p:txBody>
          <a:bodyPr/>
          <a:lstStyle/>
          <a:p>
            <a:fld id="{5A1F0822-BB3E-4D25-A912-AB608FA035D2}" type="slidenum">
              <a:rPr lang="en-US" smtClean="0"/>
              <a:t>9</a:t>
            </a:fld>
            <a:endParaRPr lang="en-US" dirty="0"/>
          </a:p>
        </p:txBody>
      </p:sp>
    </p:spTree>
    <p:extLst>
      <p:ext uri="{BB962C8B-B14F-4D97-AF65-F5344CB8AC3E}">
        <p14:creationId xmlns:p14="http://schemas.microsoft.com/office/powerpoint/2010/main" val="372257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solidFill>
                  <a:srgbClr val="9097B6"/>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17922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70605"/>
            <a:ext cx="8229600" cy="452596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80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solidFill>
                  <a:srgbClr val="506A84"/>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51976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33015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06A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32691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39075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45072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08830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ar with phot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609725"/>
            <a:ext cx="9144000" cy="5248275"/>
          </a:xfrm>
        </p:spPr>
        <p:txBody>
          <a:bodyPr/>
          <a:lstStyle/>
          <a:p>
            <a:endParaRPr lang="en-US" dirty="0"/>
          </a:p>
        </p:txBody>
      </p:sp>
      <p:sp>
        <p:nvSpPr>
          <p:cNvPr id="10"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79758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ngle with photo">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525838" y="0"/>
            <a:ext cx="5618162" cy="6858000"/>
          </a:xfrm>
        </p:spPr>
        <p:txBody>
          <a:bodyPr/>
          <a:lstStyle/>
          <a:p>
            <a:endParaRPr lang="en-US" dirty="0"/>
          </a:p>
        </p:txBody>
      </p:sp>
      <p:sp>
        <p:nvSpPr>
          <p:cNvPr id="12" name="Picture Placeholder 11"/>
          <p:cNvSpPr>
            <a:spLocks noGrp="1"/>
          </p:cNvSpPr>
          <p:nvPr>
            <p:ph type="pic" sz="quarter" idx="15"/>
          </p:nvPr>
        </p:nvSpPr>
        <p:spPr>
          <a:xfrm>
            <a:off x="0" y="0"/>
            <a:ext cx="6350000" cy="6858000"/>
          </a:xfrm>
        </p:spPr>
        <p:txBody>
          <a:bodyPr/>
          <a:lstStyle/>
          <a:p>
            <a:endParaRPr lang="en-US" dirty="0"/>
          </a:p>
        </p:txBody>
      </p:sp>
      <p:sp>
        <p:nvSpPr>
          <p:cNvPr id="2" name="Title 1"/>
          <p:cNvSpPr>
            <a:spLocks noGrp="1"/>
          </p:cNvSpPr>
          <p:nvPr>
            <p:ph type="title"/>
          </p:nvPr>
        </p:nvSpPr>
        <p:spPr>
          <a:xfrm>
            <a:off x="457200" y="274638"/>
            <a:ext cx="3251951" cy="2831345"/>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8" name="Text Placeholder 7"/>
          <p:cNvSpPr>
            <a:spLocks noGrp="1"/>
          </p:cNvSpPr>
          <p:nvPr>
            <p:ph type="body" sz="quarter" idx="13"/>
          </p:nvPr>
        </p:nvSpPr>
        <p:spPr>
          <a:xfrm>
            <a:off x="457200" y="3244850"/>
            <a:ext cx="4647598" cy="281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114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page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609725"/>
            <a:ext cx="9144000" cy="5248275"/>
          </a:xfrm>
        </p:spPr>
        <p:txBody>
          <a:bodyPr/>
          <a:lstStyle/>
          <a:p>
            <a:endParaRPr lang="en-US" dirty="0"/>
          </a:p>
        </p:txBody>
      </p:sp>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10" name="Subtitle 2"/>
          <p:cNvSpPr>
            <a:spLocks noGrp="1"/>
          </p:cNvSpPr>
          <p:nvPr>
            <p:ph type="subTitle" idx="1"/>
          </p:nvPr>
        </p:nvSpPr>
        <p:spPr>
          <a:xfrm>
            <a:off x="1047439" y="2220850"/>
            <a:ext cx="7049122" cy="672484"/>
          </a:xfrm>
        </p:spPr>
        <p:txBody>
          <a:bodyPr/>
          <a:lstStyle>
            <a:lvl1pPr marL="0" indent="0" algn="ctr">
              <a:buNone/>
              <a:defRPr b="1" i="0" cap="all">
                <a:solidFill>
                  <a:srgbClr val="506A84"/>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667679"/>
            <a:ext cx="8229600" cy="3248778"/>
          </a:xfrm>
        </p:spPr>
        <p:txBody>
          <a:bodyPr anchor="t" anchorCtr="0">
            <a:noAutofit/>
          </a:bodyPr>
          <a:lstStyle>
            <a:lvl1pPr>
              <a:defRPr sz="7200"/>
            </a:lvl1pPr>
          </a:lstStyle>
          <a:p>
            <a:r>
              <a:rPr lang="en-US" dirty="0" smtClean="0"/>
              <a:t>Click to edit Master title style</a:t>
            </a:r>
            <a:endParaRPr lang="en-US" dirty="0"/>
          </a:p>
        </p:txBody>
      </p:sp>
      <p:sp>
        <p:nvSpPr>
          <p:cNvPr id="19" name="Picture Placeholder 18"/>
          <p:cNvSpPr>
            <a:spLocks noGrp="1"/>
          </p:cNvSpPr>
          <p:nvPr>
            <p:ph type="pic" sz="quarter" idx="15"/>
          </p:nvPr>
        </p:nvSpPr>
        <p:spPr>
          <a:xfrm>
            <a:off x="1870075" y="512763"/>
            <a:ext cx="5403850" cy="657225"/>
          </a:xfrm>
        </p:spPr>
        <p:txBody>
          <a:bodyPr/>
          <a:lstStyle/>
          <a:p>
            <a:endParaRPr lang="en-US" dirty="0"/>
          </a:p>
        </p:txBody>
      </p:sp>
    </p:spTree>
    <p:extLst>
      <p:ext uri="{BB962C8B-B14F-4D97-AF65-F5344CB8AC3E}">
        <p14:creationId xmlns:p14="http://schemas.microsoft.com/office/powerpoint/2010/main" val="186765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70605"/>
            <a:ext cx="8229600" cy="452596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01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6392333"/>
            <a:ext cx="9144000" cy="465667"/>
          </a:xfrm>
        </p:spPr>
        <p:txBody>
          <a:bodyPr/>
          <a:lstStyle/>
          <a:p>
            <a:endParaRPr lang="en-US" dirty="0"/>
          </a:p>
        </p:txBody>
      </p:sp>
      <p:sp>
        <p:nvSpPr>
          <p:cNvPr id="3" name="Content Placeholder 2"/>
          <p:cNvSpPr>
            <a:spLocks noGrp="1"/>
          </p:cNvSpPr>
          <p:nvPr>
            <p:ph idx="1"/>
          </p:nvPr>
        </p:nvSpPr>
        <p:spPr>
          <a:xfrm>
            <a:off x="457200" y="1365250"/>
            <a:ext cx="8229600" cy="482441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5"/>
          </p:nvPr>
        </p:nvSpPr>
        <p:spPr>
          <a:xfrm>
            <a:off x="457200" y="485184"/>
            <a:ext cx="8229600" cy="672484"/>
          </a:xfrm>
        </p:spPr>
        <p:txBody>
          <a:bodyPr/>
          <a:lstStyle>
            <a:lvl1pPr marL="0" indent="0" algn="l">
              <a:buNone/>
              <a:defRPr b="1" i="0" cap="all">
                <a:solidFill>
                  <a:srgbClr val="9097B6"/>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0833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6392333"/>
            <a:ext cx="9144000" cy="465667"/>
          </a:xfrm>
        </p:spPr>
        <p:txBody>
          <a:bodyPr/>
          <a:lstStyle/>
          <a:p>
            <a:endParaRPr lang="en-US" dirty="0"/>
          </a:p>
        </p:txBody>
      </p:sp>
      <p:sp>
        <p:nvSpPr>
          <p:cNvPr id="3" name="Content Placeholder 2"/>
          <p:cNvSpPr>
            <a:spLocks noGrp="1"/>
          </p:cNvSpPr>
          <p:nvPr>
            <p:ph idx="1"/>
          </p:nvPr>
        </p:nvSpPr>
        <p:spPr>
          <a:xfrm>
            <a:off x="457200" y="1365250"/>
            <a:ext cx="8229600" cy="482441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5"/>
          </p:nvPr>
        </p:nvSpPr>
        <p:spPr>
          <a:xfrm>
            <a:off x="457200" y="485184"/>
            <a:ext cx="8229600" cy="672484"/>
          </a:xfrm>
        </p:spPr>
        <p:txBody>
          <a:bodyPr/>
          <a:lstStyle>
            <a:lvl1pPr marL="0" indent="0" algn="l">
              <a:buNone/>
              <a:defRPr b="1" i="0" cap="all">
                <a:solidFill>
                  <a:srgbClr val="506A84"/>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6960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solidFill>
                  <a:srgbClr val="165824"/>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423016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76617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6582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50128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14418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99105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415809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 with phot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609725"/>
            <a:ext cx="9144000" cy="5248275"/>
          </a:xfrm>
        </p:spPr>
        <p:txBody>
          <a:bodyPr/>
          <a:lstStyle/>
          <a:p>
            <a:endParaRPr lang="en-US" dirty="0"/>
          </a:p>
        </p:txBody>
      </p:sp>
      <p:sp>
        <p:nvSpPr>
          <p:cNvPr id="10"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57737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gle with photo">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525838" y="0"/>
            <a:ext cx="5618162" cy="6858000"/>
          </a:xfrm>
        </p:spPr>
        <p:txBody>
          <a:bodyPr/>
          <a:lstStyle/>
          <a:p>
            <a:endParaRPr lang="en-US" dirty="0"/>
          </a:p>
        </p:txBody>
      </p:sp>
      <p:sp>
        <p:nvSpPr>
          <p:cNvPr id="12" name="Picture Placeholder 11"/>
          <p:cNvSpPr>
            <a:spLocks noGrp="1"/>
          </p:cNvSpPr>
          <p:nvPr>
            <p:ph type="pic" sz="quarter" idx="15"/>
          </p:nvPr>
        </p:nvSpPr>
        <p:spPr>
          <a:xfrm>
            <a:off x="0" y="0"/>
            <a:ext cx="6350000" cy="6858000"/>
          </a:xfrm>
        </p:spPr>
        <p:txBody>
          <a:bodyPr/>
          <a:lstStyle/>
          <a:p>
            <a:endParaRPr lang="en-US" dirty="0"/>
          </a:p>
        </p:txBody>
      </p:sp>
      <p:sp>
        <p:nvSpPr>
          <p:cNvPr id="2" name="Title 1"/>
          <p:cNvSpPr>
            <a:spLocks noGrp="1"/>
          </p:cNvSpPr>
          <p:nvPr>
            <p:ph type="title"/>
          </p:nvPr>
        </p:nvSpPr>
        <p:spPr>
          <a:xfrm>
            <a:off x="457200" y="274638"/>
            <a:ext cx="3251951" cy="2831345"/>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8" name="Text Placeholder 7"/>
          <p:cNvSpPr>
            <a:spLocks noGrp="1"/>
          </p:cNvSpPr>
          <p:nvPr>
            <p:ph type="body" sz="quarter" idx="13"/>
          </p:nvPr>
        </p:nvSpPr>
        <p:spPr>
          <a:xfrm>
            <a:off x="457200" y="3244850"/>
            <a:ext cx="4647598" cy="281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949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89886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609725"/>
            <a:ext cx="9144000" cy="5248275"/>
          </a:xfrm>
        </p:spPr>
        <p:txBody>
          <a:bodyPr/>
          <a:lstStyle/>
          <a:p>
            <a:endParaRPr lang="en-US" dirty="0"/>
          </a:p>
        </p:txBody>
      </p:sp>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10" name="Subtitle 2"/>
          <p:cNvSpPr>
            <a:spLocks noGrp="1"/>
          </p:cNvSpPr>
          <p:nvPr>
            <p:ph type="subTitle" idx="1"/>
          </p:nvPr>
        </p:nvSpPr>
        <p:spPr>
          <a:xfrm>
            <a:off x="1047439" y="2220850"/>
            <a:ext cx="7049122" cy="672484"/>
          </a:xfrm>
        </p:spPr>
        <p:txBody>
          <a:bodyPr/>
          <a:lstStyle>
            <a:lvl1pPr marL="0" indent="0" algn="ctr">
              <a:buNone/>
              <a:defRPr b="1" i="0" cap="all">
                <a:solidFill>
                  <a:srgbClr val="165824"/>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667679"/>
            <a:ext cx="8229600" cy="3248778"/>
          </a:xfrm>
        </p:spPr>
        <p:txBody>
          <a:bodyPr anchor="t" anchorCtr="0">
            <a:noAutofit/>
          </a:bodyPr>
          <a:lstStyle>
            <a:lvl1pPr>
              <a:defRPr sz="7200"/>
            </a:lvl1pPr>
          </a:lstStyle>
          <a:p>
            <a:r>
              <a:rPr lang="en-US" dirty="0" smtClean="0"/>
              <a:t>Click to edit Master title style</a:t>
            </a:r>
            <a:endParaRPr lang="en-US" dirty="0"/>
          </a:p>
        </p:txBody>
      </p:sp>
      <p:sp>
        <p:nvSpPr>
          <p:cNvPr id="19" name="Picture Placeholder 18"/>
          <p:cNvSpPr>
            <a:spLocks noGrp="1"/>
          </p:cNvSpPr>
          <p:nvPr>
            <p:ph type="pic" sz="quarter" idx="15"/>
          </p:nvPr>
        </p:nvSpPr>
        <p:spPr>
          <a:xfrm>
            <a:off x="1870075" y="512763"/>
            <a:ext cx="5403850" cy="657225"/>
          </a:xfrm>
        </p:spPr>
        <p:txBody>
          <a:bodyPr/>
          <a:lstStyle/>
          <a:p>
            <a:endParaRPr lang="en-US" dirty="0"/>
          </a:p>
        </p:txBody>
      </p:sp>
    </p:spTree>
    <p:extLst>
      <p:ext uri="{BB962C8B-B14F-4D97-AF65-F5344CB8AC3E}">
        <p14:creationId xmlns:p14="http://schemas.microsoft.com/office/powerpoint/2010/main" val="38264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70605"/>
            <a:ext cx="8229600" cy="452596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22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6392333"/>
            <a:ext cx="9144000" cy="465667"/>
          </a:xfrm>
        </p:spPr>
        <p:txBody>
          <a:bodyPr/>
          <a:lstStyle/>
          <a:p>
            <a:endParaRPr lang="en-US" dirty="0"/>
          </a:p>
        </p:txBody>
      </p:sp>
      <p:sp>
        <p:nvSpPr>
          <p:cNvPr id="3" name="Content Placeholder 2"/>
          <p:cNvSpPr>
            <a:spLocks noGrp="1"/>
          </p:cNvSpPr>
          <p:nvPr>
            <p:ph idx="1"/>
          </p:nvPr>
        </p:nvSpPr>
        <p:spPr>
          <a:xfrm>
            <a:off x="457200" y="1365250"/>
            <a:ext cx="8229600" cy="482441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5"/>
          </p:nvPr>
        </p:nvSpPr>
        <p:spPr>
          <a:xfrm>
            <a:off x="457200" y="485184"/>
            <a:ext cx="8229600" cy="672484"/>
          </a:xfrm>
        </p:spPr>
        <p:txBody>
          <a:bodyPr/>
          <a:lstStyle>
            <a:lvl1pPr marL="0" indent="0" algn="l">
              <a:buNone/>
              <a:defRPr b="1" i="0" cap="all">
                <a:solidFill>
                  <a:srgbClr val="165824"/>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6111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solidFill>
                  <a:srgbClr val="794F03"/>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47071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6618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794F0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05033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20378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26436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76805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r with phot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609725"/>
            <a:ext cx="9144000" cy="5248275"/>
          </a:xfrm>
        </p:spPr>
        <p:txBody>
          <a:bodyPr/>
          <a:lstStyle/>
          <a:p>
            <a:endParaRPr lang="en-US" dirty="0"/>
          </a:p>
        </p:txBody>
      </p:sp>
      <p:sp>
        <p:nvSpPr>
          <p:cNvPr id="10"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286002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097B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36160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gle with photo">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525838" y="0"/>
            <a:ext cx="5618162" cy="6858000"/>
          </a:xfrm>
        </p:spPr>
        <p:txBody>
          <a:bodyPr/>
          <a:lstStyle/>
          <a:p>
            <a:endParaRPr lang="en-US" dirty="0"/>
          </a:p>
        </p:txBody>
      </p:sp>
      <p:sp>
        <p:nvSpPr>
          <p:cNvPr id="12" name="Picture Placeholder 11"/>
          <p:cNvSpPr>
            <a:spLocks noGrp="1"/>
          </p:cNvSpPr>
          <p:nvPr>
            <p:ph type="pic" sz="quarter" idx="15"/>
          </p:nvPr>
        </p:nvSpPr>
        <p:spPr>
          <a:xfrm>
            <a:off x="0" y="0"/>
            <a:ext cx="6350000" cy="6858000"/>
          </a:xfrm>
        </p:spPr>
        <p:txBody>
          <a:bodyPr/>
          <a:lstStyle/>
          <a:p>
            <a:endParaRPr lang="en-US" dirty="0"/>
          </a:p>
        </p:txBody>
      </p:sp>
      <p:sp>
        <p:nvSpPr>
          <p:cNvPr id="2" name="Title 1"/>
          <p:cNvSpPr>
            <a:spLocks noGrp="1"/>
          </p:cNvSpPr>
          <p:nvPr>
            <p:ph type="title"/>
          </p:nvPr>
        </p:nvSpPr>
        <p:spPr>
          <a:xfrm>
            <a:off x="457200" y="274638"/>
            <a:ext cx="3251951" cy="2831345"/>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8" name="Text Placeholder 7"/>
          <p:cNvSpPr>
            <a:spLocks noGrp="1"/>
          </p:cNvSpPr>
          <p:nvPr>
            <p:ph type="body" sz="quarter" idx="13"/>
          </p:nvPr>
        </p:nvSpPr>
        <p:spPr>
          <a:xfrm>
            <a:off x="457200" y="3244850"/>
            <a:ext cx="4647598" cy="281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895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age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609725"/>
            <a:ext cx="9144000" cy="5248275"/>
          </a:xfrm>
        </p:spPr>
        <p:txBody>
          <a:bodyPr/>
          <a:lstStyle/>
          <a:p>
            <a:endParaRPr lang="en-US" dirty="0"/>
          </a:p>
        </p:txBody>
      </p:sp>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10" name="Subtitle 2"/>
          <p:cNvSpPr>
            <a:spLocks noGrp="1"/>
          </p:cNvSpPr>
          <p:nvPr>
            <p:ph type="subTitle" idx="1"/>
          </p:nvPr>
        </p:nvSpPr>
        <p:spPr>
          <a:xfrm>
            <a:off x="1047439" y="2220850"/>
            <a:ext cx="7049122" cy="672484"/>
          </a:xfrm>
        </p:spPr>
        <p:txBody>
          <a:bodyPr/>
          <a:lstStyle>
            <a:lvl1pPr marL="0" indent="0" algn="ctr">
              <a:buNone/>
              <a:defRPr b="1" i="0" cap="all">
                <a:solidFill>
                  <a:srgbClr val="794F03"/>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667679"/>
            <a:ext cx="8229600" cy="3248778"/>
          </a:xfrm>
        </p:spPr>
        <p:txBody>
          <a:bodyPr anchor="t" anchorCtr="0">
            <a:noAutofit/>
          </a:bodyPr>
          <a:lstStyle>
            <a:lvl1pPr>
              <a:defRPr sz="7200"/>
            </a:lvl1pPr>
          </a:lstStyle>
          <a:p>
            <a:r>
              <a:rPr lang="en-US" dirty="0" smtClean="0"/>
              <a:t>Click to edit Master title style</a:t>
            </a:r>
            <a:endParaRPr lang="en-US" dirty="0"/>
          </a:p>
        </p:txBody>
      </p:sp>
      <p:sp>
        <p:nvSpPr>
          <p:cNvPr id="19" name="Picture Placeholder 18"/>
          <p:cNvSpPr>
            <a:spLocks noGrp="1"/>
          </p:cNvSpPr>
          <p:nvPr>
            <p:ph type="pic" sz="quarter" idx="15"/>
          </p:nvPr>
        </p:nvSpPr>
        <p:spPr>
          <a:xfrm>
            <a:off x="1870075" y="512763"/>
            <a:ext cx="5403850" cy="657225"/>
          </a:xfrm>
        </p:spPr>
        <p:txBody>
          <a:bodyPr/>
          <a:lstStyle/>
          <a:p>
            <a:endParaRPr lang="en-US" dirty="0"/>
          </a:p>
        </p:txBody>
      </p:sp>
    </p:spTree>
    <p:extLst>
      <p:ext uri="{BB962C8B-B14F-4D97-AF65-F5344CB8AC3E}">
        <p14:creationId xmlns:p14="http://schemas.microsoft.com/office/powerpoint/2010/main" val="91645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70605"/>
            <a:ext cx="8229600" cy="452596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134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6392333"/>
            <a:ext cx="9144000" cy="465667"/>
          </a:xfrm>
        </p:spPr>
        <p:txBody>
          <a:bodyPr/>
          <a:lstStyle/>
          <a:p>
            <a:endParaRPr lang="en-US" dirty="0"/>
          </a:p>
        </p:txBody>
      </p:sp>
      <p:sp>
        <p:nvSpPr>
          <p:cNvPr id="3" name="Content Placeholder 2"/>
          <p:cNvSpPr>
            <a:spLocks noGrp="1"/>
          </p:cNvSpPr>
          <p:nvPr>
            <p:ph idx="1"/>
          </p:nvPr>
        </p:nvSpPr>
        <p:spPr>
          <a:xfrm>
            <a:off x="457200" y="1365250"/>
            <a:ext cx="8229600" cy="482441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5"/>
          </p:nvPr>
        </p:nvSpPr>
        <p:spPr>
          <a:xfrm>
            <a:off x="457200" y="485184"/>
            <a:ext cx="8229600" cy="672484"/>
          </a:xfrm>
        </p:spPr>
        <p:txBody>
          <a:bodyPr/>
          <a:lstStyle>
            <a:lvl1pPr marL="0" indent="0" algn="l">
              <a:buNone/>
              <a:defRPr b="1" i="0" cap="all">
                <a:solidFill>
                  <a:srgbClr val="794F03"/>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6815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solidFill>
                  <a:srgbClr val="700007"/>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01200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04757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70000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71012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49846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2963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3829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419833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r with phot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609725"/>
            <a:ext cx="9144000" cy="5248275"/>
          </a:xfrm>
        </p:spPr>
        <p:txBody>
          <a:bodyPr/>
          <a:lstStyle/>
          <a:p>
            <a:endParaRPr lang="en-US" dirty="0"/>
          </a:p>
        </p:txBody>
      </p:sp>
      <p:sp>
        <p:nvSpPr>
          <p:cNvPr id="10"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194365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gle with photo">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525838" y="0"/>
            <a:ext cx="5618162" cy="6858000"/>
          </a:xfrm>
        </p:spPr>
        <p:txBody>
          <a:bodyPr/>
          <a:lstStyle/>
          <a:p>
            <a:endParaRPr lang="en-US" dirty="0"/>
          </a:p>
        </p:txBody>
      </p:sp>
      <p:sp>
        <p:nvSpPr>
          <p:cNvPr id="12" name="Picture Placeholder 11"/>
          <p:cNvSpPr>
            <a:spLocks noGrp="1"/>
          </p:cNvSpPr>
          <p:nvPr>
            <p:ph type="pic" sz="quarter" idx="15"/>
          </p:nvPr>
        </p:nvSpPr>
        <p:spPr>
          <a:xfrm>
            <a:off x="0" y="0"/>
            <a:ext cx="6350000" cy="6858000"/>
          </a:xfrm>
        </p:spPr>
        <p:txBody>
          <a:bodyPr/>
          <a:lstStyle/>
          <a:p>
            <a:endParaRPr lang="en-US" dirty="0"/>
          </a:p>
        </p:txBody>
      </p:sp>
      <p:sp>
        <p:nvSpPr>
          <p:cNvPr id="2" name="Title 1"/>
          <p:cNvSpPr>
            <a:spLocks noGrp="1"/>
          </p:cNvSpPr>
          <p:nvPr>
            <p:ph type="title"/>
          </p:nvPr>
        </p:nvSpPr>
        <p:spPr>
          <a:xfrm>
            <a:off x="457200" y="274638"/>
            <a:ext cx="3251951" cy="2831345"/>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8" name="Text Placeholder 7"/>
          <p:cNvSpPr>
            <a:spLocks noGrp="1"/>
          </p:cNvSpPr>
          <p:nvPr>
            <p:ph type="body" sz="quarter" idx="13"/>
          </p:nvPr>
        </p:nvSpPr>
        <p:spPr>
          <a:xfrm>
            <a:off x="457200" y="3244850"/>
            <a:ext cx="4647598" cy="281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775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age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609725"/>
            <a:ext cx="9144000" cy="5248275"/>
          </a:xfrm>
        </p:spPr>
        <p:txBody>
          <a:bodyPr/>
          <a:lstStyle/>
          <a:p>
            <a:endParaRPr lang="en-US" dirty="0"/>
          </a:p>
        </p:txBody>
      </p:sp>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10" name="Subtitle 2"/>
          <p:cNvSpPr>
            <a:spLocks noGrp="1"/>
          </p:cNvSpPr>
          <p:nvPr>
            <p:ph type="subTitle" idx="1"/>
          </p:nvPr>
        </p:nvSpPr>
        <p:spPr>
          <a:xfrm>
            <a:off x="1047439" y="2220850"/>
            <a:ext cx="7049122" cy="672484"/>
          </a:xfrm>
        </p:spPr>
        <p:txBody>
          <a:bodyPr/>
          <a:lstStyle>
            <a:lvl1pPr marL="0" indent="0" algn="ctr">
              <a:buNone/>
              <a:defRPr b="1" i="0" cap="all">
                <a:solidFill>
                  <a:srgbClr val="700007"/>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667679"/>
            <a:ext cx="8229600" cy="3248778"/>
          </a:xfrm>
        </p:spPr>
        <p:txBody>
          <a:bodyPr anchor="t" anchorCtr="0">
            <a:noAutofit/>
          </a:bodyPr>
          <a:lstStyle>
            <a:lvl1pPr>
              <a:defRPr sz="7200"/>
            </a:lvl1pPr>
          </a:lstStyle>
          <a:p>
            <a:r>
              <a:rPr lang="en-US" dirty="0" smtClean="0"/>
              <a:t>Click to edit Master title style</a:t>
            </a:r>
            <a:endParaRPr lang="en-US" dirty="0"/>
          </a:p>
        </p:txBody>
      </p:sp>
      <p:sp>
        <p:nvSpPr>
          <p:cNvPr id="19" name="Picture Placeholder 18"/>
          <p:cNvSpPr>
            <a:spLocks noGrp="1"/>
          </p:cNvSpPr>
          <p:nvPr>
            <p:ph type="pic" sz="quarter" idx="15"/>
          </p:nvPr>
        </p:nvSpPr>
        <p:spPr>
          <a:xfrm>
            <a:off x="1870075" y="512763"/>
            <a:ext cx="5403850" cy="657225"/>
          </a:xfrm>
        </p:spPr>
        <p:txBody>
          <a:bodyPr/>
          <a:lstStyle/>
          <a:p>
            <a:endParaRPr lang="en-US" dirty="0"/>
          </a:p>
        </p:txBody>
      </p:sp>
    </p:spTree>
    <p:extLst>
      <p:ext uri="{BB962C8B-B14F-4D97-AF65-F5344CB8AC3E}">
        <p14:creationId xmlns:p14="http://schemas.microsoft.com/office/powerpoint/2010/main" val="18944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70605"/>
            <a:ext cx="8229600" cy="452596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01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6392333"/>
            <a:ext cx="9144000" cy="465667"/>
          </a:xfrm>
        </p:spPr>
        <p:txBody>
          <a:bodyPr/>
          <a:lstStyle/>
          <a:p>
            <a:endParaRPr lang="en-US" dirty="0"/>
          </a:p>
        </p:txBody>
      </p:sp>
      <p:sp>
        <p:nvSpPr>
          <p:cNvPr id="3" name="Content Placeholder 2"/>
          <p:cNvSpPr>
            <a:spLocks noGrp="1"/>
          </p:cNvSpPr>
          <p:nvPr>
            <p:ph idx="1"/>
          </p:nvPr>
        </p:nvSpPr>
        <p:spPr>
          <a:xfrm>
            <a:off x="457200" y="1365250"/>
            <a:ext cx="8229600" cy="482441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5"/>
          </p:nvPr>
        </p:nvSpPr>
        <p:spPr>
          <a:xfrm>
            <a:off x="457200" y="485184"/>
            <a:ext cx="8229600" cy="672484"/>
          </a:xfrm>
        </p:spPr>
        <p:txBody>
          <a:bodyPr/>
          <a:lstStyle>
            <a:lvl1pPr marL="0" indent="0" algn="l">
              <a:buNone/>
              <a:defRPr b="1" i="0" cap="all">
                <a:solidFill>
                  <a:srgbClr val="700007"/>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6960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solidFill>
                  <a:srgbClr val="022438"/>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07543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09037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2243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30364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20359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99271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04244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76540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r with phot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609725"/>
            <a:ext cx="9144000" cy="5248275"/>
          </a:xfrm>
        </p:spPr>
        <p:txBody>
          <a:bodyPr/>
          <a:lstStyle/>
          <a:p>
            <a:endParaRPr lang="en-US" dirty="0"/>
          </a:p>
        </p:txBody>
      </p:sp>
      <p:sp>
        <p:nvSpPr>
          <p:cNvPr id="10"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78587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ngle with photo">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525838" y="0"/>
            <a:ext cx="5618162" cy="6858000"/>
          </a:xfrm>
        </p:spPr>
        <p:txBody>
          <a:bodyPr/>
          <a:lstStyle/>
          <a:p>
            <a:endParaRPr lang="en-US" dirty="0"/>
          </a:p>
        </p:txBody>
      </p:sp>
      <p:sp>
        <p:nvSpPr>
          <p:cNvPr id="12" name="Picture Placeholder 11"/>
          <p:cNvSpPr>
            <a:spLocks noGrp="1"/>
          </p:cNvSpPr>
          <p:nvPr>
            <p:ph type="pic" sz="quarter" idx="15"/>
          </p:nvPr>
        </p:nvSpPr>
        <p:spPr>
          <a:xfrm>
            <a:off x="0" y="0"/>
            <a:ext cx="6350000" cy="6858000"/>
          </a:xfrm>
        </p:spPr>
        <p:txBody>
          <a:bodyPr/>
          <a:lstStyle/>
          <a:p>
            <a:endParaRPr lang="en-US" dirty="0"/>
          </a:p>
        </p:txBody>
      </p:sp>
      <p:sp>
        <p:nvSpPr>
          <p:cNvPr id="2" name="Title 1"/>
          <p:cNvSpPr>
            <a:spLocks noGrp="1"/>
          </p:cNvSpPr>
          <p:nvPr>
            <p:ph type="title"/>
          </p:nvPr>
        </p:nvSpPr>
        <p:spPr>
          <a:xfrm>
            <a:off x="457200" y="274638"/>
            <a:ext cx="3251951" cy="2831345"/>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8" name="Text Placeholder 7"/>
          <p:cNvSpPr>
            <a:spLocks noGrp="1"/>
          </p:cNvSpPr>
          <p:nvPr>
            <p:ph type="body" sz="quarter" idx="13"/>
          </p:nvPr>
        </p:nvSpPr>
        <p:spPr>
          <a:xfrm>
            <a:off x="457200" y="3244850"/>
            <a:ext cx="4647598" cy="281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946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page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609725"/>
            <a:ext cx="9144000" cy="5248275"/>
          </a:xfrm>
        </p:spPr>
        <p:txBody>
          <a:bodyPr/>
          <a:lstStyle/>
          <a:p>
            <a:endParaRPr lang="en-US" dirty="0"/>
          </a:p>
        </p:txBody>
      </p:sp>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10" name="Subtitle 2"/>
          <p:cNvSpPr>
            <a:spLocks noGrp="1"/>
          </p:cNvSpPr>
          <p:nvPr>
            <p:ph type="subTitle" idx="1"/>
          </p:nvPr>
        </p:nvSpPr>
        <p:spPr>
          <a:xfrm>
            <a:off x="1047439" y="2220850"/>
            <a:ext cx="7049122" cy="672484"/>
          </a:xfrm>
        </p:spPr>
        <p:txBody>
          <a:bodyPr/>
          <a:lstStyle>
            <a:lvl1pPr marL="0" indent="0" algn="ctr">
              <a:buNone/>
              <a:defRPr b="1" i="0" cap="all">
                <a:solidFill>
                  <a:srgbClr val="022438"/>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667679"/>
            <a:ext cx="8229600" cy="3248778"/>
          </a:xfrm>
        </p:spPr>
        <p:txBody>
          <a:bodyPr anchor="t" anchorCtr="0">
            <a:noAutofit/>
          </a:bodyPr>
          <a:lstStyle>
            <a:lvl1pPr>
              <a:defRPr sz="7200"/>
            </a:lvl1pPr>
          </a:lstStyle>
          <a:p>
            <a:r>
              <a:rPr lang="en-US" dirty="0" smtClean="0"/>
              <a:t>Click to edit Master title style</a:t>
            </a:r>
            <a:endParaRPr lang="en-US" dirty="0"/>
          </a:p>
        </p:txBody>
      </p:sp>
      <p:sp>
        <p:nvSpPr>
          <p:cNvPr id="19" name="Picture Placeholder 18"/>
          <p:cNvSpPr>
            <a:spLocks noGrp="1"/>
          </p:cNvSpPr>
          <p:nvPr>
            <p:ph type="pic" sz="quarter" idx="15"/>
          </p:nvPr>
        </p:nvSpPr>
        <p:spPr>
          <a:xfrm>
            <a:off x="1870075" y="512763"/>
            <a:ext cx="5403850" cy="657225"/>
          </a:xfrm>
        </p:spPr>
        <p:txBody>
          <a:bodyPr/>
          <a:lstStyle/>
          <a:p>
            <a:endParaRPr lang="en-US" dirty="0"/>
          </a:p>
        </p:txBody>
      </p:sp>
    </p:spTree>
    <p:extLst>
      <p:ext uri="{BB962C8B-B14F-4D97-AF65-F5344CB8AC3E}">
        <p14:creationId xmlns:p14="http://schemas.microsoft.com/office/powerpoint/2010/main" val="27741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70605"/>
            <a:ext cx="8229600" cy="452596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01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6392333"/>
            <a:ext cx="9144000" cy="465667"/>
          </a:xfrm>
        </p:spPr>
        <p:txBody>
          <a:bodyPr/>
          <a:lstStyle/>
          <a:p>
            <a:endParaRPr lang="en-US" dirty="0"/>
          </a:p>
        </p:txBody>
      </p:sp>
      <p:sp>
        <p:nvSpPr>
          <p:cNvPr id="3" name="Content Placeholder 2"/>
          <p:cNvSpPr>
            <a:spLocks noGrp="1"/>
          </p:cNvSpPr>
          <p:nvPr>
            <p:ph idx="1"/>
          </p:nvPr>
        </p:nvSpPr>
        <p:spPr>
          <a:xfrm>
            <a:off x="457200" y="1365250"/>
            <a:ext cx="8229600" cy="482441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5"/>
          </p:nvPr>
        </p:nvSpPr>
        <p:spPr>
          <a:xfrm>
            <a:off x="457200" y="485184"/>
            <a:ext cx="8229600" cy="672484"/>
          </a:xfrm>
        </p:spPr>
        <p:txBody>
          <a:bodyPr/>
          <a:lstStyle>
            <a:lvl1pPr marL="0" indent="0" algn="l">
              <a:buNone/>
              <a:defRPr b="1" i="0" cap="all">
                <a:solidFill>
                  <a:srgbClr val="022438"/>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6960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solidFill>
                  <a:srgbClr val="6E2609"/>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41473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55677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E26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56356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1977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402016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31132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27937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r with phot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609725"/>
            <a:ext cx="9144000" cy="5248275"/>
          </a:xfrm>
        </p:spPr>
        <p:txBody>
          <a:bodyPr/>
          <a:lstStyle/>
          <a:p>
            <a:endParaRPr lang="en-US" dirty="0"/>
          </a:p>
        </p:txBody>
      </p:sp>
      <p:sp>
        <p:nvSpPr>
          <p:cNvPr id="10"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119587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ngle with photo">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525838" y="0"/>
            <a:ext cx="5618162" cy="6858000"/>
          </a:xfrm>
        </p:spPr>
        <p:txBody>
          <a:bodyPr/>
          <a:lstStyle/>
          <a:p>
            <a:endParaRPr lang="en-US" dirty="0"/>
          </a:p>
        </p:txBody>
      </p:sp>
      <p:sp>
        <p:nvSpPr>
          <p:cNvPr id="12" name="Picture Placeholder 11"/>
          <p:cNvSpPr>
            <a:spLocks noGrp="1"/>
          </p:cNvSpPr>
          <p:nvPr>
            <p:ph type="pic" sz="quarter" idx="15"/>
          </p:nvPr>
        </p:nvSpPr>
        <p:spPr>
          <a:xfrm>
            <a:off x="0" y="0"/>
            <a:ext cx="6350000" cy="6858000"/>
          </a:xfrm>
        </p:spPr>
        <p:txBody>
          <a:bodyPr/>
          <a:lstStyle/>
          <a:p>
            <a:endParaRPr lang="en-US" dirty="0"/>
          </a:p>
        </p:txBody>
      </p:sp>
      <p:sp>
        <p:nvSpPr>
          <p:cNvPr id="2" name="Title 1"/>
          <p:cNvSpPr>
            <a:spLocks noGrp="1"/>
          </p:cNvSpPr>
          <p:nvPr>
            <p:ph type="title"/>
          </p:nvPr>
        </p:nvSpPr>
        <p:spPr>
          <a:xfrm>
            <a:off x="457200" y="274638"/>
            <a:ext cx="3251951" cy="2831345"/>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8" name="Text Placeholder 7"/>
          <p:cNvSpPr>
            <a:spLocks noGrp="1"/>
          </p:cNvSpPr>
          <p:nvPr>
            <p:ph type="body" sz="quarter" idx="13"/>
          </p:nvPr>
        </p:nvSpPr>
        <p:spPr>
          <a:xfrm>
            <a:off x="457200" y="3244850"/>
            <a:ext cx="4647598" cy="281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24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page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609725"/>
            <a:ext cx="9144000" cy="5248275"/>
          </a:xfrm>
        </p:spPr>
        <p:txBody>
          <a:bodyPr/>
          <a:lstStyle/>
          <a:p>
            <a:endParaRPr lang="en-US" dirty="0"/>
          </a:p>
        </p:txBody>
      </p:sp>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10" name="Subtitle 2"/>
          <p:cNvSpPr>
            <a:spLocks noGrp="1"/>
          </p:cNvSpPr>
          <p:nvPr>
            <p:ph type="subTitle" idx="1"/>
          </p:nvPr>
        </p:nvSpPr>
        <p:spPr>
          <a:xfrm>
            <a:off x="1047439" y="2220850"/>
            <a:ext cx="7049122" cy="672484"/>
          </a:xfrm>
        </p:spPr>
        <p:txBody>
          <a:bodyPr/>
          <a:lstStyle>
            <a:lvl1pPr marL="0" indent="0" algn="ctr">
              <a:buNone/>
              <a:defRPr b="1" i="0" cap="all">
                <a:solidFill>
                  <a:srgbClr val="6E2609"/>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667679"/>
            <a:ext cx="8229600" cy="3248778"/>
          </a:xfrm>
        </p:spPr>
        <p:txBody>
          <a:bodyPr anchor="t" anchorCtr="0">
            <a:noAutofit/>
          </a:bodyPr>
          <a:lstStyle>
            <a:lvl1pPr>
              <a:defRPr sz="7200"/>
            </a:lvl1pPr>
          </a:lstStyle>
          <a:p>
            <a:r>
              <a:rPr lang="en-US" dirty="0" smtClean="0"/>
              <a:t>Click to edit Master title style</a:t>
            </a:r>
            <a:endParaRPr lang="en-US" dirty="0"/>
          </a:p>
        </p:txBody>
      </p:sp>
      <p:sp>
        <p:nvSpPr>
          <p:cNvPr id="19" name="Picture Placeholder 18"/>
          <p:cNvSpPr>
            <a:spLocks noGrp="1"/>
          </p:cNvSpPr>
          <p:nvPr>
            <p:ph type="pic" sz="quarter" idx="15"/>
          </p:nvPr>
        </p:nvSpPr>
        <p:spPr>
          <a:xfrm>
            <a:off x="1870075" y="512763"/>
            <a:ext cx="5403850" cy="657225"/>
          </a:xfrm>
        </p:spPr>
        <p:txBody>
          <a:bodyPr/>
          <a:lstStyle/>
          <a:p>
            <a:endParaRPr lang="en-US" dirty="0"/>
          </a:p>
        </p:txBody>
      </p:sp>
    </p:spTree>
    <p:extLst>
      <p:ext uri="{BB962C8B-B14F-4D97-AF65-F5344CB8AC3E}">
        <p14:creationId xmlns:p14="http://schemas.microsoft.com/office/powerpoint/2010/main" val="285172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70605"/>
            <a:ext cx="8229600" cy="452596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01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6392333"/>
            <a:ext cx="9144000" cy="465667"/>
          </a:xfrm>
        </p:spPr>
        <p:txBody>
          <a:bodyPr/>
          <a:lstStyle/>
          <a:p>
            <a:endParaRPr lang="en-US" dirty="0"/>
          </a:p>
        </p:txBody>
      </p:sp>
      <p:sp>
        <p:nvSpPr>
          <p:cNvPr id="3" name="Content Placeholder 2"/>
          <p:cNvSpPr>
            <a:spLocks noGrp="1"/>
          </p:cNvSpPr>
          <p:nvPr>
            <p:ph idx="1"/>
          </p:nvPr>
        </p:nvSpPr>
        <p:spPr>
          <a:xfrm>
            <a:off x="457200" y="1365250"/>
            <a:ext cx="8229600" cy="482441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5"/>
          </p:nvPr>
        </p:nvSpPr>
        <p:spPr>
          <a:xfrm>
            <a:off x="457200" y="485184"/>
            <a:ext cx="8229600" cy="672484"/>
          </a:xfrm>
        </p:spPr>
        <p:txBody>
          <a:bodyPr/>
          <a:lstStyle>
            <a:lvl1pPr marL="0" indent="0" algn="l">
              <a:buNone/>
              <a:defRPr b="1" i="0" cap="all">
                <a:solidFill>
                  <a:srgbClr val="6E2609"/>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6960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solidFill>
                  <a:srgbClr val="9B7BA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31134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92403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B7BA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56343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 with phot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609725"/>
            <a:ext cx="9144000" cy="5248275"/>
          </a:xfrm>
        </p:spPr>
        <p:txBody>
          <a:bodyPr/>
          <a:lstStyle/>
          <a:p>
            <a:endParaRPr lang="en-US" dirty="0"/>
          </a:p>
        </p:txBody>
      </p:sp>
      <p:sp>
        <p:nvSpPr>
          <p:cNvPr id="10"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137829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18548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9015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22415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r with phot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609725"/>
            <a:ext cx="9144000" cy="5248275"/>
          </a:xfrm>
        </p:spPr>
        <p:txBody>
          <a:bodyPr/>
          <a:lstStyle/>
          <a:p>
            <a:endParaRPr lang="en-US" dirty="0"/>
          </a:p>
        </p:txBody>
      </p:sp>
      <p:sp>
        <p:nvSpPr>
          <p:cNvPr id="10"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71328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ngle with photo">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525838" y="0"/>
            <a:ext cx="5618162" cy="6858000"/>
          </a:xfrm>
        </p:spPr>
        <p:txBody>
          <a:bodyPr/>
          <a:lstStyle/>
          <a:p>
            <a:endParaRPr lang="en-US" dirty="0"/>
          </a:p>
        </p:txBody>
      </p:sp>
      <p:sp>
        <p:nvSpPr>
          <p:cNvPr id="12" name="Picture Placeholder 11"/>
          <p:cNvSpPr>
            <a:spLocks noGrp="1"/>
          </p:cNvSpPr>
          <p:nvPr>
            <p:ph type="pic" sz="quarter" idx="15"/>
          </p:nvPr>
        </p:nvSpPr>
        <p:spPr>
          <a:xfrm>
            <a:off x="0" y="0"/>
            <a:ext cx="6350000" cy="6858000"/>
          </a:xfrm>
        </p:spPr>
        <p:txBody>
          <a:bodyPr/>
          <a:lstStyle/>
          <a:p>
            <a:endParaRPr lang="en-US" dirty="0"/>
          </a:p>
        </p:txBody>
      </p:sp>
      <p:sp>
        <p:nvSpPr>
          <p:cNvPr id="2" name="Title 1"/>
          <p:cNvSpPr>
            <a:spLocks noGrp="1"/>
          </p:cNvSpPr>
          <p:nvPr>
            <p:ph type="title"/>
          </p:nvPr>
        </p:nvSpPr>
        <p:spPr>
          <a:xfrm>
            <a:off x="457200" y="274638"/>
            <a:ext cx="3251951" cy="2831345"/>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8" name="Text Placeholder 7"/>
          <p:cNvSpPr>
            <a:spLocks noGrp="1"/>
          </p:cNvSpPr>
          <p:nvPr>
            <p:ph type="body" sz="quarter" idx="13"/>
          </p:nvPr>
        </p:nvSpPr>
        <p:spPr>
          <a:xfrm>
            <a:off x="457200" y="3244850"/>
            <a:ext cx="4647598" cy="281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54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page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609725"/>
            <a:ext cx="9144000" cy="5248275"/>
          </a:xfrm>
        </p:spPr>
        <p:txBody>
          <a:bodyPr/>
          <a:lstStyle/>
          <a:p>
            <a:endParaRPr lang="en-US" dirty="0"/>
          </a:p>
        </p:txBody>
      </p:sp>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10" name="Subtitle 2"/>
          <p:cNvSpPr>
            <a:spLocks noGrp="1"/>
          </p:cNvSpPr>
          <p:nvPr>
            <p:ph type="subTitle" idx="1"/>
          </p:nvPr>
        </p:nvSpPr>
        <p:spPr>
          <a:xfrm>
            <a:off x="1047439" y="2220850"/>
            <a:ext cx="7049122" cy="672484"/>
          </a:xfrm>
        </p:spPr>
        <p:txBody>
          <a:bodyPr/>
          <a:lstStyle>
            <a:lvl1pPr marL="0" indent="0" algn="ctr">
              <a:buNone/>
              <a:defRPr b="1" i="0" cap="all">
                <a:solidFill>
                  <a:srgbClr val="9B7BA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667679"/>
            <a:ext cx="8229600" cy="3248778"/>
          </a:xfrm>
        </p:spPr>
        <p:txBody>
          <a:bodyPr anchor="t" anchorCtr="0">
            <a:noAutofit/>
          </a:bodyPr>
          <a:lstStyle>
            <a:lvl1pPr>
              <a:defRPr sz="7200"/>
            </a:lvl1pPr>
          </a:lstStyle>
          <a:p>
            <a:r>
              <a:rPr lang="en-US" dirty="0" smtClean="0"/>
              <a:t>Click to edit Master title style</a:t>
            </a:r>
            <a:endParaRPr lang="en-US" dirty="0"/>
          </a:p>
        </p:txBody>
      </p:sp>
      <p:sp>
        <p:nvSpPr>
          <p:cNvPr id="19" name="Picture Placeholder 18"/>
          <p:cNvSpPr>
            <a:spLocks noGrp="1"/>
          </p:cNvSpPr>
          <p:nvPr>
            <p:ph type="pic" sz="quarter" idx="15"/>
          </p:nvPr>
        </p:nvSpPr>
        <p:spPr>
          <a:xfrm>
            <a:off x="1870075" y="512763"/>
            <a:ext cx="5403850" cy="657225"/>
          </a:xfrm>
        </p:spPr>
        <p:txBody>
          <a:bodyPr/>
          <a:lstStyle/>
          <a:p>
            <a:endParaRPr lang="en-US" dirty="0"/>
          </a:p>
        </p:txBody>
      </p:sp>
    </p:spTree>
    <p:extLst>
      <p:ext uri="{BB962C8B-B14F-4D97-AF65-F5344CB8AC3E}">
        <p14:creationId xmlns:p14="http://schemas.microsoft.com/office/powerpoint/2010/main" val="33593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70605"/>
            <a:ext cx="8229600" cy="452596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01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6392333"/>
            <a:ext cx="9144000" cy="465667"/>
          </a:xfrm>
        </p:spPr>
        <p:txBody>
          <a:bodyPr/>
          <a:lstStyle/>
          <a:p>
            <a:endParaRPr lang="en-US" dirty="0"/>
          </a:p>
        </p:txBody>
      </p:sp>
      <p:sp>
        <p:nvSpPr>
          <p:cNvPr id="3" name="Content Placeholder 2"/>
          <p:cNvSpPr>
            <a:spLocks noGrp="1"/>
          </p:cNvSpPr>
          <p:nvPr>
            <p:ph idx="1"/>
          </p:nvPr>
        </p:nvSpPr>
        <p:spPr>
          <a:xfrm>
            <a:off x="457200" y="1365250"/>
            <a:ext cx="8229600" cy="482441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5"/>
          </p:nvPr>
        </p:nvSpPr>
        <p:spPr>
          <a:xfrm>
            <a:off x="457200" y="485184"/>
            <a:ext cx="8229600" cy="672484"/>
          </a:xfrm>
        </p:spPr>
        <p:txBody>
          <a:bodyPr/>
          <a:lstStyle>
            <a:lvl1pPr marL="0" indent="0" algn="l">
              <a:buNone/>
              <a:defRPr b="1" i="0" cap="all">
                <a:solidFill>
                  <a:srgbClr val="9B7BA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6960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solidFill>
                  <a:srgbClr val="62460D"/>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47994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27160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gle with photo">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525838" y="0"/>
            <a:ext cx="5618162" cy="6858000"/>
          </a:xfrm>
        </p:spPr>
        <p:txBody>
          <a:bodyPr/>
          <a:lstStyle/>
          <a:p>
            <a:endParaRPr lang="en-US" dirty="0"/>
          </a:p>
        </p:txBody>
      </p:sp>
      <p:sp>
        <p:nvSpPr>
          <p:cNvPr id="12" name="Picture Placeholder 11"/>
          <p:cNvSpPr>
            <a:spLocks noGrp="1"/>
          </p:cNvSpPr>
          <p:nvPr>
            <p:ph type="pic" sz="quarter" idx="15"/>
          </p:nvPr>
        </p:nvSpPr>
        <p:spPr>
          <a:xfrm>
            <a:off x="0" y="0"/>
            <a:ext cx="6350000" cy="6858000"/>
          </a:xfrm>
        </p:spPr>
        <p:txBody>
          <a:bodyPr/>
          <a:lstStyle/>
          <a:p>
            <a:endParaRPr lang="en-US" dirty="0"/>
          </a:p>
        </p:txBody>
      </p:sp>
      <p:sp>
        <p:nvSpPr>
          <p:cNvPr id="2" name="Title 1"/>
          <p:cNvSpPr>
            <a:spLocks noGrp="1"/>
          </p:cNvSpPr>
          <p:nvPr>
            <p:ph type="title"/>
          </p:nvPr>
        </p:nvSpPr>
        <p:spPr>
          <a:xfrm>
            <a:off x="457200" y="274638"/>
            <a:ext cx="3251951" cy="2831345"/>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8" name="Text Placeholder 7"/>
          <p:cNvSpPr>
            <a:spLocks noGrp="1"/>
          </p:cNvSpPr>
          <p:nvPr>
            <p:ph type="body" sz="quarter" idx="13"/>
          </p:nvPr>
        </p:nvSpPr>
        <p:spPr>
          <a:xfrm>
            <a:off x="457200" y="3244850"/>
            <a:ext cx="4647598" cy="281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0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2460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27984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53217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77977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87560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r with phot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609725"/>
            <a:ext cx="9144000" cy="5248275"/>
          </a:xfrm>
        </p:spPr>
        <p:txBody>
          <a:bodyPr/>
          <a:lstStyle/>
          <a:p>
            <a:endParaRPr lang="en-US" dirty="0"/>
          </a:p>
        </p:txBody>
      </p:sp>
      <p:sp>
        <p:nvSpPr>
          <p:cNvPr id="10"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1612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ngle with photo">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525838" y="0"/>
            <a:ext cx="5618162" cy="6858000"/>
          </a:xfrm>
        </p:spPr>
        <p:txBody>
          <a:bodyPr/>
          <a:lstStyle/>
          <a:p>
            <a:endParaRPr lang="en-US" dirty="0"/>
          </a:p>
        </p:txBody>
      </p:sp>
      <p:sp>
        <p:nvSpPr>
          <p:cNvPr id="12" name="Picture Placeholder 11"/>
          <p:cNvSpPr>
            <a:spLocks noGrp="1"/>
          </p:cNvSpPr>
          <p:nvPr>
            <p:ph type="pic" sz="quarter" idx="15"/>
          </p:nvPr>
        </p:nvSpPr>
        <p:spPr>
          <a:xfrm>
            <a:off x="0" y="0"/>
            <a:ext cx="6350000" cy="6858000"/>
          </a:xfrm>
        </p:spPr>
        <p:txBody>
          <a:bodyPr/>
          <a:lstStyle/>
          <a:p>
            <a:endParaRPr lang="en-US" dirty="0"/>
          </a:p>
        </p:txBody>
      </p:sp>
      <p:sp>
        <p:nvSpPr>
          <p:cNvPr id="2" name="Title 1"/>
          <p:cNvSpPr>
            <a:spLocks noGrp="1"/>
          </p:cNvSpPr>
          <p:nvPr>
            <p:ph type="title"/>
          </p:nvPr>
        </p:nvSpPr>
        <p:spPr>
          <a:xfrm>
            <a:off x="457200" y="274638"/>
            <a:ext cx="3251951" cy="2831345"/>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8" name="Text Placeholder 7"/>
          <p:cNvSpPr>
            <a:spLocks noGrp="1"/>
          </p:cNvSpPr>
          <p:nvPr>
            <p:ph type="body" sz="quarter" idx="13"/>
          </p:nvPr>
        </p:nvSpPr>
        <p:spPr>
          <a:xfrm>
            <a:off x="457200" y="3244850"/>
            <a:ext cx="4647598" cy="281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691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page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609725"/>
            <a:ext cx="9144000" cy="5248275"/>
          </a:xfrm>
        </p:spPr>
        <p:txBody>
          <a:bodyPr/>
          <a:lstStyle/>
          <a:p>
            <a:endParaRPr lang="en-US" dirty="0"/>
          </a:p>
        </p:txBody>
      </p:sp>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10" name="Subtitle 2"/>
          <p:cNvSpPr>
            <a:spLocks noGrp="1"/>
          </p:cNvSpPr>
          <p:nvPr>
            <p:ph type="subTitle" idx="1"/>
          </p:nvPr>
        </p:nvSpPr>
        <p:spPr>
          <a:xfrm>
            <a:off x="1047439" y="2220850"/>
            <a:ext cx="7049122" cy="672484"/>
          </a:xfrm>
        </p:spPr>
        <p:txBody>
          <a:bodyPr/>
          <a:lstStyle>
            <a:lvl1pPr marL="0" indent="0" algn="ctr">
              <a:buNone/>
              <a:defRPr b="1" i="0" cap="all">
                <a:solidFill>
                  <a:srgbClr val="62460D"/>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667679"/>
            <a:ext cx="8229600" cy="3248778"/>
          </a:xfrm>
        </p:spPr>
        <p:txBody>
          <a:bodyPr anchor="t" anchorCtr="0">
            <a:noAutofit/>
          </a:bodyPr>
          <a:lstStyle>
            <a:lvl1pPr>
              <a:defRPr sz="7200"/>
            </a:lvl1pPr>
          </a:lstStyle>
          <a:p>
            <a:r>
              <a:rPr lang="en-US" dirty="0" smtClean="0"/>
              <a:t>Click to edit Master title style</a:t>
            </a:r>
            <a:endParaRPr lang="en-US" dirty="0"/>
          </a:p>
        </p:txBody>
      </p:sp>
      <p:sp>
        <p:nvSpPr>
          <p:cNvPr id="19" name="Picture Placeholder 18"/>
          <p:cNvSpPr>
            <a:spLocks noGrp="1"/>
          </p:cNvSpPr>
          <p:nvPr>
            <p:ph type="pic" sz="quarter" idx="15"/>
          </p:nvPr>
        </p:nvSpPr>
        <p:spPr>
          <a:xfrm>
            <a:off x="1870075" y="512763"/>
            <a:ext cx="5403850" cy="657225"/>
          </a:xfrm>
        </p:spPr>
        <p:txBody>
          <a:bodyPr/>
          <a:lstStyle/>
          <a:p>
            <a:endParaRPr lang="en-US" dirty="0"/>
          </a:p>
        </p:txBody>
      </p:sp>
    </p:spTree>
    <p:extLst>
      <p:ext uri="{BB962C8B-B14F-4D97-AF65-F5344CB8AC3E}">
        <p14:creationId xmlns:p14="http://schemas.microsoft.com/office/powerpoint/2010/main" val="91785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70605"/>
            <a:ext cx="8229600" cy="452596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01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6392333"/>
            <a:ext cx="9144000" cy="465667"/>
          </a:xfrm>
        </p:spPr>
        <p:txBody>
          <a:bodyPr/>
          <a:lstStyle/>
          <a:p>
            <a:endParaRPr lang="en-US" dirty="0"/>
          </a:p>
        </p:txBody>
      </p:sp>
      <p:sp>
        <p:nvSpPr>
          <p:cNvPr id="3" name="Content Placeholder 2"/>
          <p:cNvSpPr>
            <a:spLocks noGrp="1"/>
          </p:cNvSpPr>
          <p:nvPr>
            <p:ph idx="1"/>
          </p:nvPr>
        </p:nvSpPr>
        <p:spPr>
          <a:xfrm>
            <a:off x="457200" y="1365250"/>
            <a:ext cx="8229600" cy="482441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5"/>
          </p:nvPr>
        </p:nvSpPr>
        <p:spPr>
          <a:xfrm>
            <a:off x="457200" y="485184"/>
            <a:ext cx="8229600" cy="672484"/>
          </a:xfrm>
        </p:spPr>
        <p:txBody>
          <a:bodyPr/>
          <a:lstStyle>
            <a:lvl1pPr marL="0" indent="0" algn="l">
              <a:buNone/>
              <a:defRPr b="1" i="0" cap="all">
                <a:solidFill>
                  <a:srgbClr val="62460D"/>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6960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solidFill>
                  <a:srgbClr val="073828"/>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95864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609725"/>
            <a:ext cx="9144000" cy="5248275"/>
          </a:xfrm>
        </p:spPr>
        <p:txBody>
          <a:bodyPr/>
          <a:lstStyle/>
          <a:p>
            <a:endParaRPr lang="en-US" dirty="0"/>
          </a:p>
        </p:txBody>
      </p:sp>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10" name="Subtitle 2"/>
          <p:cNvSpPr>
            <a:spLocks noGrp="1"/>
          </p:cNvSpPr>
          <p:nvPr>
            <p:ph type="subTitle" idx="1"/>
          </p:nvPr>
        </p:nvSpPr>
        <p:spPr>
          <a:xfrm>
            <a:off x="1047439" y="2220850"/>
            <a:ext cx="7049122" cy="672484"/>
          </a:xfrm>
        </p:spPr>
        <p:txBody>
          <a:bodyPr/>
          <a:lstStyle>
            <a:lvl1pPr marL="0" indent="0" algn="ctr">
              <a:buNone/>
              <a:defRPr b="1" i="0" cap="all">
                <a:solidFill>
                  <a:srgbClr val="9097B6"/>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676090"/>
            <a:ext cx="8229600" cy="3248778"/>
          </a:xfrm>
        </p:spPr>
        <p:txBody>
          <a:bodyPr anchor="t" anchorCtr="0">
            <a:noAutofit/>
          </a:bodyPr>
          <a:lstStyle>
            <a:lvl1pPr>
              <a:defRPr sz="7200"/>
            </a:lvl1pPr>
          </a:lstStyle>
          <a:p>
            <a:r>
              <a:rPr lang="en-US" smtClean="0"/>
              <a:t>Click to edit Master title style</a:t>
            </a:r>
            <a:endParaRPr lang="en-US"/>
          </a:p>
        </p:txBody>
      </p:sp>
      <p:sp>
        <p:nvSpPr>
          <p:cNvPr id="19" name="Picture Placeholder 18"/>
          <p:cNvSpPr>
            <a:spLocks noGrp="1"/>
          </p:cNvSpPr>
          <p:nvPr>
            <p:ph type="pic" sz="quarter" idx="15"/>
          </p:nvPr>
        </p:nvSpPr>
        <p:spPr>
          <a:xfrm>
            <a:off x="1870075" y="512763"/>
            <a:ext cx="5403850" cy="657225"/>
          </a:xfrm>
        </p:spPr>
        <p:txBody>
          <a:bodyPr/>
          <a:lstStyle/>
          <a:p>
            <a:endParaRPr lang="en-US" dirty="0"/>
          </a:p>
        </p:txBody>
      </p:sp>
    </p:spTree>
    <p:extLst>
      <p:ext uri="{BB962C8B-B14F-4D97-AF65-F5344CB8AC3E}">
        <p14:creationId xmlns:p14="http://schemas.microsoft.com/office/powerpoint/2010/main" val="206824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412901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738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8264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358080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67199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18574-51DE-214D-9760-E65D366D1C54}"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092E8A-4A53-654E-B7FE-DD7EBF7C37DF}" type="slidenum">
              <a:rPr lang="en-US" smtClean="0"/>
              <a:t>‹#›</a:t>
            </a:fld>
            <a:endParaRPr lang="en-US" dirty="0"/>
          </a:p>
        </p:txBody>
      </p:sp>
    </p:spTree>
    <p:extLst>
      <p:ext uri="{BB962C8B-B14F-4D97-AF65-F5344CB8AC3E}">
        <p14:creationId xmlns:p14="http://schemas.microsoft.com/office/powerpoint/2010/main" val="107362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r with photo">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609725"/>
            <a:ext cx="9144000" cy="5248275"/>
          </a:xfrm>
        </p:spPr>
        <p:txBody>
          <a:bodyPr/>
          <a:lstStyle/>
          <a:p>
            <a:endParaRPr lang="en-US" dirty="0"/>
          </a:p>
        </p:txBody>
      </p:sp>
      <p:sp>
        <p:nvSpPr>
          <p:cNvPr id="10"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49776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ngle with photo">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525838" y="0"/>
            <a:ext cx="5618162" cy="6858000"/>
          </a:xfrm>
        </p:spPr>
        <p:txBody>
          <a:bodyPr/>
          <a:lstStyle/>
          <a:p>
            <a:endParaRPr lang="en-US" dirty="0"/>
          </a:p>
        </p:txBody>
      </p:sp>
      <p:sp>
        <p:nvSpPr>
          <p:cNvPr id="12" name="Picture Placeholder 11"/>
          <p:cNvSpPr>
            <a:spLocks noGrp="1"/>
          </p:cNvSpPr>
          <p:nvPr>
            <p:ph type="pic" sz="quarter" idx="15"/>
          </p:nvPr>
        </p:nvSpPr>
        <p:spPr>
          <a:xfrm>
            <a:off x="0" y="0"/>
            <a:ext cx="6350000" cy="6858000"/>
          </a:xfrm>
        </p:spPr>
        <p:txBody>
          <a:bodyPr/>
          <a:lstStyle/>
          <a:p>
            <a:endParaRPr lang="en-US" dirty="0"/>
          </a:p>
        </p:txBody>
      </p:sp>
      <p:sp>
        <p:nvSpPr>
          <p:cNvPr id="2" name="Title 1"/>
          <p:cNvSpPr>
            <a:spLocks noGrp="1"/>
          </p:cNvSpPr>
          <p:nvPr>
            <p:ph type="title"/>
          </p:nvPr>
        </p:nvSpPr>
        <p:spPr>
          <a:xfrm>
            <a:off x="457200" y="274638"/>
            <a:ext cx="3251951" cy="2831345"/>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8" name="Text Placeholder 7"/>
          <p:cNvSpPr>
            <a:spLocks noGrp="1"/>
          </p:cNvSpPr>
          <p:nvPr>
            <p:ph type="body" sz="quarter" idx="13"/>
          </p:nvPr>
        </p:nvSpPr>
        <p:spPr>
          <a:xfrm>
            <a:off x="457200" y="3244850"/>
            <a:ext cx="4647598" cy="281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734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page with photo">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609725"/>
            <a:ext cx="9144000" cy="5248275"/>
          </a:xfrm>
        </p:spPr>
        <p:txBody>
          <a:bodyPr/>
          <a:lstStyle/>
          <a:p>
            <a:endParaRPr lang="en-US" dirty="0"/>
          </a:p>
        </p:txBody>
      </p:sp>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3" name="Date Placeholder 2"/>
          <p:cNvSpPr>
            <a:spLocks noGrp="1"/>
          </p:cNvSpPr>
          <p:nvPr>
            <p:ph type="dt" sz="half" idx="10"/>
          </p:nvPr>
        </p:nvSpPr>
        <p:spPr/>
        <p:txBody>
          <a:bodyPr/>
          <a:lstStyle/>
          <a:p>
            <a:fld id="{08718574-51DE-214D-9760-E65D366D1C54}"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92E8A-4A53-654E-B7FE-DD7EBF7C37DF}" type="slidenum">
              <a:rPr lang="en-US" smtClean="0"/>
              <a:pPr/>
              <a:t>‹#›</a:t>
            </a:fld>
            <a:endParaRPr lang="en-US" dirty="0"/>
          </a:p>
        </p:txBody>
      </p:sp>
      <p:sp>
        <p:nvSpPr>
          <p:cNvPr id="10" name="Subtitle 2"/>
          <p:cNvSpPr>
            <a:spLocks noGrp="1"/>
          </p:cNvSpPr>
          <p:nvPr>
            <p:ph type="subTitle" idx="1"/>
          </p:nvPr>
        </p:nvSpPr>
        <p:spPr>
          <a:xfrm>
            <a:off x="1047439" y="2220850"/>
            <a:ext cx="7049122" cy="672484"/>
          </a:xfrm>
        </p:spPr>
        <p:txBody>
          <a:bodyPr/>
          <a:lstStyle>
            <a:lvl1pPr marL="0" indent="0" algn="ctr">
              <a:buNone/>
              <a:defRPr b="1" i="0" cap="all">
                <a:solidFill>
                  <a:srgbClr val="073828"/>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667679"/>
            <a:ext cx="8229600" cy="3248778"/>
          </a:xfrm>
        </p:spPr>
        <p:txBody>
          <a:bodyPr anchor="t" anchorCtr="0">
            <a:noAutofit/>
          </a:bodyPr>
          <a:lstStyle>
            <a:lvl1pPr>
              <a:defRPr sz="7200"/>
            </a:lvl1pPr>
          </a:lstStyle>
          <a:p>
            <a:r>
              <a:rPr lang="en-US" dirty="0" smtClean="0"/>
              <a:t>Click to edit Master title style</a:t>
            </a:r>
            <a:endParaRPr lang="en-US" dirty="0"/>
          </a:p>
        </p:txBody>
      </p:sp>
      <p:sp>
        <p:nvSpPr>
          <p:cNvPr id="19" name="Picture Placeholder 18"/>
          <p:cNvSpPr>
            <a:spLocks noGrp="1"/>
          </p:cNvSpPr>
          <p:nvPr>
            <p:ph type="pic" sz="quarter" idx="15"/>
          </p:nvPr>
        </p:nvSpPr>
        <p:spPr>
          <a:xfrm>
            <a:off x="1870075" y="512763"/>
            <a:ext cx="5403850" cy="657225"/>
          </a:xfrm>
        </p:spPr>
        <p:txBody>
          <a:bodyPr/>
          <a:lstStyle/>
          <a:p>
            <a:endParaRPr lang="en-US" dirty="0"/>
          </a:p>
        </p:txBody>
      </p:sp>
    </p:spTree>
    <p:extLst>
      <p:ext uri="{BB962C8B-B14F-4D97-AF65-F5344CB8AC3E}">
        <p14:creationId xmlns:p14="http://schemas.microsoft.com/office/powerpoint/2010/main" val="326467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0"/>
            <a:ext cx="9144000" cy="1673225"/>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70605"/>
            <a:ext cx="8229600" cy="452596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01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5.45719_VIE_VolunteerEdu_PPT231.png"/>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Picture Placeholder 9"/>
          <p:cNvSpPr>
            <a:spLocks noGrp="1"/>
          </p:cNvSpPr>
          <p:nvPr>
            <p:ph type="pic" sz="quarter" idx="14"/>
          </p:nvPr>
        </p:nvSpPr>
        <p:spPr>
          <a:xfrm>
            <a:off x="0" y="6392333"/>
            <a:ext cx="9144000" cy="465667"/>
          </a:xfrm>
        </p:spPr>
        <p:txBody>
          <a:bodyPr/>
          <a:lstStyle/>
          <a:p>
            <a:endParaRPr lang="en-US" dirty="0"/>
          </a:p>
        </p:txBody>
      </p:sp>
      <p:sp>
        <p:nvSpPr>
          <p:cNvPr id="3" name="Content Placeholder 2"/>
          <p:cNvSpPr>
            <a:spLocks noGrp="1"/>
          </p:cNvSpPr>
          <p:nvPr>
            <p:ph idx="1"/>
          </p:nvPr>
        </p:nvSpPr>
        <p:spPr>
          <a:xfrm>
            <a:off x="457200" y="1365250"/>
            <a:ext cx="8229600" cy="482441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5"/>
          </p:nvPr>
        </p:nvSpPr>
        <p:spPr>
          <a:xfrm>
            <a:off x="457200" y="485184"/>
            <a:ext cx="8229600" cy="672484"/>
          </a:xfrm>
        </p:spPr>
        <p:txBody>
          <a:bodyPr/>
          <a:lstStyle>
            <a:lvl1pPr marL="0" indent="0" algn="l">
              <a:buNone/>
              <a:defRPr b="1" i="0" cap="all">
                <a:solidFill>
                  <a:srgbClr val="073828"/>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6960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0.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lumMod val="50000"/>
            </a:schemeClr>
          </a:fgClr>
          <a:bgClr>
            <a:schemeClr val="bg1"/>
          </a:bgClr>
        </a:pattFill>
        <a:effectLst/>
      </p:bgPr>
    </p:bg>
    <p:spTree>
      <p:nvGrpSpPr>
        <p:cNvPr id="1" name=""/>
        <p:cNvGrpSpPr/>
        <p:nvPr/>
      </p:nvGrpSpPr>
      <p:grpSpPr>
        <a:xfrm>
          <a:off x="0" y="0"/>
          <a:ext cx="0" cy="0"/>
          <a:chOff x="0" y="0"/>
          <a:chExt cx="0" cy="0"/>
        </a:xfrm>
      </p:grpSpPr>
      <p:pic>
        <p:nvPicPr>
          <p:cNvPr id="8" name="Picture 7" descr="15.45719_VIE_VolunteerEdu_PPT23.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FFFFFF"/>
                </a:solidFill>
                <a:latin typeface="Arial"/>
                <a:cs typeface="Arial"/>
              </a:defRPr>
            </a:lvl1pPr>
          </a:lstStyle>
          <a:p>
            <a:fld id="{08718574-51DE-214D-9760-E65D366D1C54}" type="datetimeFigureOut">
              <a:rPr lang="en-US" smtClean="0"/>
              <a:pPr/>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FFFFFF"/>
                </a:solidFill>
                <a:latin typeface="Arial"/>
                <a:cs typeface="Arial"/>
              </a:defRPr>
            </a:lvl1p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3911173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7" r:id="rId6"/>
    <p:sldLayoutId id="2147483660" r:id="rId7"/>
    <p:sldLayoutId id="2147483661" r:id="rId8"/>
    <p:sldLayoutId id="2147483662" r:id="rId9"/>
    <p:sldLayoutId id="2147483753" r:id="rId10"/>
    <p:sldLayoutId id="214748375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600" b="0" i="1" kern="1200" cap="all">
          <a:solidFill>
            <a:srgbClr val="FFFFFF"/>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lumMod val="50000"/>
            </a:schemeClr>
          </a:fgClr>
          <a:bgClr>
            <a:schemeClr val="bg1"/>
          </a:bgClr>
        </a:pattFill>
        <a:effectLst/>
      </p:bgPr>
    </p:bg>
    <p:spTree>
      <p:nvGrpSpPr>
        <p:cNvPr id="1" name=""/>
        <p:cNvGrpSpPr/>
        <p:nvPr/>
      </p:nvGrpSpPr>
      <p:grpSpPr>
        <a:xfrm>
          <a:off x="0" y="0"/>
          <a:ext cx="0" cy="0"/>
          <a:chOff x="0" y="0"/>
          <a:chExt cx="0" cy="0"/>
        </a:xfrm>
      </p:grpSpPr>
      <p:pic>
        <p:nvPicPr>
          <p:cNvPr id="7" name="Picture 6" descr="15.45719_VIE_VolunteerEdu_PPT230.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FFFFFF"/>
                </a:solidFill>
                <a:latin typeface="Arial"/>
                <a:cs typeface="Arial"/>
              </a:defRPr>
            </a:lvl1pPr>
          </a:lstStyle>
          <a:p>
            <a:fld id="{08718574-51DE-214D-9760-E65D366D1C54}" type="datetimeFigureOut">
              <a:rPr lang="en-US" smtClean="0"/>
              <a:pPr/>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FFFFFF"/>
                </a:solidFill>
                <a:latin typeface="Arial"/>
                <a:cs typeface="Arial"/>
              </a:defRPr>
            </a:lvl1p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373902077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71" r:id="rId10"/>
    <p:sldLayoutId id="21474837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600" b="0" i="1" kern="1200" cap="all">
          <a:solidFill>
            <a:srgbClr val="FFFFFF"/>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lumMod val="50000"/>
            </a:schemeClr>
          </a:fgClr>
          <a:bgClr>
            <a:schemeClr val="bg1"/>
          </a:bgClr>
        </a:pattFill>
        <a:effectLst/>
      </p:bgPr>
    </p:bg>
    <p:spTree>
      <p:nvGrpSpPr>
        <p:cNvPr id="1" name=""/>
        <p:cNvGrpSpPr/>
        <p:nvPr/>
      </p:nvGrpSpPr>
      <p:grpSpPr>
        <a:xfrm>
          <a:off x="0" y="0"/>
          <a:ext cx="0" cy="0"/>
          <a:chOff x="0" y="0"/>
          <a:chExt cx="0" cy="0"/>
        </a:xfrm>
      </p:grpSpPr>
      <p:pic>
        <p:nvPicPr>
          <p:cNvPr id="7" name="Picture 6" descr="15.45719_VIE_VolunteerEdu_PPT26.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FFFFFF"/>
                </a:solidFill>
                <a:latin typeface="Arial"/>
                <a:cs typeface="Arial"/>
              </a:defRPr>
            </a:lvl1pPr>
          </a:lstStyle>
          <a:p>
            <a:fld id="{08718574-51DE-214D-9760-E65D366D1C54}" type="datetimeFigureOut">
              <a:rPr lang="en-US" smtClean="0"/>
              <a:pPr/>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FFFFFF"/>
                </a:solidFill>
                <a:latin typeface="Arial"/>
                <a:cs typeface="Arial"/>
              </a:defRPr>
            </a:lvl1p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16614970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755" r:id="rId10"/>
    <p:sldLayoutId id="21474837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600" b="0" i="1" kern="1200" cap="all">
          <a:solidFill>
            <a:srgbClr val="FFFFFF"/>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lumMod val="50000"/>
            </a:schemeClr>
          </a:fgClr>
          <a:bgClr>
            <a:schemeClr val="bg1"/>
          </a:bgClr>
        </a:pattFill>
        <a:effectLst/>
      </p:bgPr>
    </p:bg>
    <p:spTree>
      <p:nvGrpSpPr>
        <p:cNvPr id="1" name=""/>
        <p:cNvGrpSpPr/>
        <p:nvPr/>
      </p:nvGrpSpPr>
      <p:grpSpPr>
        <a:xfrm>
          <a:off x="0" y="0"/>
          <a:ext cx="0" cy="0"/>
          <a:chOff x="0" y="0"/>
          <a:chExt cx="0" cy="0"/>
        </a:xfrm>
      </p:grpSpPr>
      <p:pic>
        <p:nvPicPr>
          <p:cNvPr id="8" name="Picture 7" descr="15.45719_VIE_VolunteerEdu_PPT29.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FFFFFF"/>
                </a:solidFill>
                <a:latin typeface="Arial"/>
                <a:cs typeface="Arial"/>
              </a:defRPr>
            </a:lvl1pPr>
          </a:lstStyle>
          <a:p>
            <a:fld id="{08718574-51DE-214D-9760-E65D366D1C54}" type="datetimeFigureOut">
              <a:rPr lang="en-US" smtClean="0"/>
              <a:pPr/>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FFFFFF"/>
                </a:solidFill>
                <a:latin typeface="Arial"/>
                <a:cs typeface="Arial"/>
              </a:defRPr>
            </a:lvl1p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35536053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600" b="0" i="1" kern="1200" cap="all">
          <a:solidFill>
            <a:srgbClr val="FFFFFF"/>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lumMod val="50000"/>
            </a:schemeClr>
          </a:fgClr>
          <a:bgClr>
            <a:schemeClr val="bg1"/>
          </a:bgClr>
        </a:pattFill>
        <a:effectLst/>
      </p:bgPr>
    </p:bg>
    <p:spTree>
      <p:nvGrpSpPr>
        <p:cNvPr id="1" name=""/>
        <p:cNvGrpSpPr/>
        <p:nvPr/>
      </p:nvGrpSpPr>
      <p:grpSpPr>
        <a:xfrm>
          <a:off x="0" y="0"/>
          <a:ext cx="0" cy="0"/>
          <a:chOff x="0" y="0"/>
          <a:chExt cx="0" cy="0"/>
        </a:xfrm>
      </p:grpSpPr>
      <p:pic>
        <p:nvPicPr>
          <p:cNvPr id="7" name="Picture 6" descr="15.45719_VIE_VolunteerEdu_PPT212.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FFFFFF"/>
                </a:solidFill>
                <a:latin typeface="Arial"/>
                <a:cs typeface="Arial"/>
              </a:defRPr>
            </a:lvl1pPr>
          </a:lstStyle>
          <a:p>
            <a:fld id="{08718574-51DE-214D-9760-E65D366D1C54}" type="datetimeFigureOut">
              <a:rPr lang="en-US" smtClean="0"/>
              <a:pPr/>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FFFFFF"/>
                </a:solidFill>
                <a:latin typeface="Arial"/>
                <a:cs typeface="Arial"/>
              </a:defRPr>
            </a:lvl1p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46489036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759" r:id="rId10"/>
    <p:sldLayoutId id="214748376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600" b="0" i="1" kern="1200" cap="all">
          <a:solidFill>
            <a:srgbClr val="FFFFFF"/>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lumMod val="50000"/>
            </a:schemeClr>
          </a:fgClr>
          <a:bgClr>
            <a:schemeClr val="bg1"/>
          </a:bgClr>
        </a:pattFill>
        <a:effectLst/>
      </p:bgPr>
    </p:bg>
    <p:spTree>
      <p:nvGrpSpPr>
        <p:cNvPr id="1" name=""/>
        <p:cNvGrpSpPr/>
        <p:nvPr/>
      </p:nvGrpSpPr>
      <p:grpSpPr>
        <a:xfrm>
          <a:off x="0" y="0"/>
          <a:ext cx="0" cy="0"/>
          <a:chOff x="0" y="0"/>
          <a:chExt cx="0" cy="0"/>
        </a:xfrm>
      </p:grpSpPr>
      <p:pic>
        <p:nvPicPr>
          <p:cNvPr id="8" name="Picture 7" descr="15.45719_VIE_VolunteerEdu_PPT215.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FFFFFF"/>
                </a:solidFill>
                <a:latin typeface="Arial"/>
                <a:cs typeface="Arial"/>
              </a:defRPr>
            </a:lvl1pPr>
          </a:lstStyle>
          <a:p>
            <a:fld id="{08718574-51DE-214D-9760-E65D366D1C54}" type="datetimeFigureOut">
              <a:rPr lang="en-US" smtClean="0"/>
              <a:pPr/>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FFFFFF"/>
                </a:solidFill>
                <a:latin typeface="Arial"/>
                <a:cs typeface="Arial"/>
              </a:defRPr>
            </a:lvl1p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4442825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61" r:id="rId10"/>
    <p:sldLayoutId id="214748376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600" b="0" i="1" kern="1200" cap="all">
          <a:solidFill>
            <a:srgbClr val="FFFFFF"/>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lumMod val="50000"/>
            </a:schemeClr>
          </a:fgClr>
          <a:bgClr>
            <a:schemeClr val="bg1"/>
          </a:bgClr>
        </a:pattFill>
        <a:effectLst/>
      </p:bgPr>
    </p:bg>
    <p:spTree>
      <p:nvGrpSpPr>
        <p:cNvPr id="1" name=""/>
        <p:cNvGrpSpPr/>
        <p:nvPr/>
      </p:nvGrpSpPr>
      <p:grpSpPr>
        <a:xfrm>
          <a:off x="0" y="0"/>
          <a:ext cx="0" cy="0"/>
          <a:chOff x="0" y="0"/>
          <a:chExt cx="0" cy="0"/>
        </a:xfrm>
      </p:grpSpPr>
      <p:pic>
        <p:nvPicPr>
          <p:cNvPr id="7" name="Picture 6" descr="15.45719_VIE_VolunteerEdu_PPT218.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FFFFFF"/>
                </a:solidFill>
                <a:latin typeface="Arial"/>
                <a:cs typeface="Arial"/>
              </a:defRPr>
            </a:lvl1pPr>
          </a:lstStyle>
          <a:p>
            <a:fld id="{08718574-51DE-214D-9760-E65D366D1C54}" type="datetimeFigureOut">
              <a:rPr lang="en-US" smtClean="0"/>
              <a:pPr/>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FFFFFF"/>
                </a:solidFill>
                <a:latin typeface="Arial"/>
                <a:cs typeface="Arial"/>
              </a:defRPr>
            </a:lvl1p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33597705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63" r:id="rId10"/>
    <p:sldLayoutId id="214748376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600" b="0" i="1" kern="1200" cap="all">
          <a:solidFill>
            <a:srgbClr val="FFFFFF"/>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lumMod val="50000"/>
            </a:schemeClr>
          </a:fgClr>
          <a:bgClr>
            <a:schemeClr val="bg1"/>
          </a:bgClr>
        </a:pattFill>
        <a:effectLst/>
      </p:bgPr>
    </p:bg>
    <p:spTree>
      <p:nvGrpSpPr>
        <p:cNvPr id="1" name=""/>
        <p:cNvGrpSpPr/>
        <p:nvPr/>
      </p:nvGrpSpPr>
      <p:grpSpPr>
        <a:xfrm>
          <a:off x="0" y="0"/>
          <a:ext cx="0" cy="0"/>
          <a:chOff x="0" y="0"/>
          <a:chExt cx="0" cy="0"/>
        </a:xfrm>
      </p:grpSpPr>
      <p:pic>
        <p:nvPicPr>
          <p:cNvPr id="8" name="Picture 7" descr="15.45719_VIE_VolunteerEdu_PPT221.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FFFFFF"/>
                </a:solidFill>
                <a:latin typeface="Arial"/>
                <a:cs typeface="Arial"/>
              </a:defRPr>
            </a:lvl1pPr>
          </a:lstStyle>
          <a:p>
            <a:fld id="{08718574-51DE-214D-9760-E65D366D1C54}" type="datetimeFigureOut">
              <a:rPr lang="en-US" smtClean="0"/>
              <a:pPr/>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FFFFFF"/>
                </a:solidFill>
                <a:latin typeface="Arial"/>
                <a:cs typeface="Arial"/>
              </a:defRPr>
            </a:lvl1p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17749985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65" r:id="rId10"/>
    <p:sldLayoutId id="214748376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600" b="0" i="1" kern="1200" cap="all">
          <a:solidFill>
            <a:srgbClr val="FFFFFF"/>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lumMod val="50000"/>
            </a:schemeClr>
          </a:fgClr>
          <a:bgClr>
            <a:schemeClr val="bg1"/>
          </a:bgClr>
        </a:pattFill>
        <a:effectLst/>
      </p:bgPr>
    </p:bg>
    <p:spTree>
      <p:nvGrpSpPr>
        <p:cNvPr id="1" name=""/>
        <p:cNvGrpSpPr/>
        <p:nvPr/>
      </p:nvGrpSpPr>
      <p:grpSpPr>
        <a:xfrm>
          <a:off x="0" y="0"/>
          <a:ext cx="0" cy="0"/>
          <a:chOff x="0" y="0"/>
          <a:chExt cx="0" cy="0"/>
        </a:xfrm>
      </p:grpSpPr>
      <p:pic>
        <p:nvPicPr>
          <p:cNvPr id="7" name="Picture 6" descr="15.45719_VIE_VolunteerEdu_PPT224.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FFFFFF"/>
                </a:solidFill>
                <a:latin typeface="Arial"/>
                <a:cs typeface="Arial"/>
              </a:defRPr>
            </a:lvl1pPr>
          </a:lstStyle>
          <a:p>
            <a:fld id="{08718574-51DE-214D-9760-E65D366D1C54}" type="datetimeFigureOut">
              <a:rPr lang="en-US" smtClean="0"/>
              <a:pPr/>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FFFFFF"/>
                </a:solidFill>
                <a:latin typeface="Arial"/>
                <a:cs typeface="Arial"/>
              </a:defRPr>
            </a:lvl1p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21460314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67" r:id="rId10"/>
    <p:sldLayoutId id="214748376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600" b="0" i="1" kern="1200" cap="all">
          <a:solidFill>
            <a:srgbClr val="FFFFFF"/>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lumMod val="50000"/>
            </a:schemeClr>
          </a:fgClr>
          <a:bgClr>
            <a:schemeClr val="bg1"/>
          </a:bgClr>
        </a:pattFill>
        <a:effectLst/>
      </p:bgPr>
    </p:bg>
    <p:spTree>
      <p:nvGrpSpPr>
        <p:cNvPr id="1" name=""/>
        <p:cNvGrpSpPr/>
        <p:nvPr/>
      </p:nvGrpSpPr>
      <p:grpSpPr>
        <a:xfrm>
          <a:off x="0" y="0"/>
          <a:ext cx="0" cy="0"/>
          <a:chOff x="0" y="0"/>
          <a:chExt cx="0" cy="0"/>
        </a:xfrm>
      </p:grpSpPr>
      <p:pic>
        <p:nvPicPr>
          <p:cNvPr id="8" name="Picture 7" descr="15.45719_VIE_VolunteerEdu_PPT227.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FFFFFF"/>
                </a:solidFill>
                <a:latin typeface="Arial"/>
                <a:cs typeface="Arial"/>
              </a:defRPr>
            </a:lvl1pPr>
          </a:lstStyle>
          <a:p>
            <a:fld id="{08718574-51DE-214D-9760-E65D366D1C54}" type="datetimeFigureOut">
              <a:rPr lang="en-US" smtClean="0"/>
              <a:pPr/>
              <a:t>12/8/2020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FFFFFF"/>
                </a:solidFill>
                <a:latin typeface="Arial"/>
                <a:cs typeface="Arial"/>
              </a:defRPr>
            </a:lvl1pPr>
          </a:lstStyle>
          <a:p>
            <a:fld id="{2F092E8A-4A53-654E-B7FE-DD7EBF7C37DF}" type="slidenum">
              <a:rPr lang="en-US" smtClean="0"/>
              <a:pPr/>
              <a:t>‹#›</a:t>
            </a:fld>
            <a:endParaRPr lang="en-US" dirty="0"/>
          </a:p>
        </p:txBody>
      </p:sp>
    </p:spTree>
    <p:extLst>
      <p:ext uri="{BB962C8B-B14F-4D97-AF65-F5344CB8AC3E}">
        <p14:creationId xmlns:p14="http://schemas.microsoft.com/office/powerpoint/2010/main" val="103006300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69" r:id="rId10"/>
    <p:sldLayoutId id="21474837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600" b="0" i="1" kern="1200" cap="all">
          <a:solidFill>
            <a:srgbClr val="FFFFFF"/>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4.emf"/><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24.em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6.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79.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9.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7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08.xml"/><Relationship Id="rId5" Type="http://schemas.openxmlformats.org/officeDocument/2006/relationships/image" Target="../media/image50.emf"/><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06.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18" Type="http://schemas.openxmlformats.org/officeDocument/2006/relationships/image" Target="../media/image68.jpeg"/><Relationship Id="rId3" Type="http://schemas.openxmlformats.org/officeDocument/2006/relationships/hyperlink" Target="https://www.youtube.com/watch?v=MntqkSSAMNE" TargetMode="External"/><Relationship Id="rId21" Type="http://schemas.openxmlformats.org/officeDocument/2006/relationships/image" Target="../media/image71.jpeg"/><Relationship Id="rId7" Type="http://schemas.openxmlformats.org/officeDocument/2006/relationships/image" Target="../media/image57.jpeg"/><Relationship Id="rId12" Type="http://schemas.openxmlformats.org/officeDocument/2006/relationships/image" Target="../media/image62.jpeg"/><Relationship Id="rId17" Type="http://schemas.openxmlformats.org/officeDocument/2006/relationships/image" Target="../media/image67.jpeg"/><Relationship Id="rId25" Type="http://schemas.openxmlformats.org/officeDocument/2006/relationships/image" Target="../media/image75.jpeg"/><Relationship Id="rId2" Type="http://schemas.openxmlformats.org/officeDocument/2006/relationships/notesSlide" Target="../notesSlides/notesSlide31.xml"/><Relationship Id="rId16" Type="http://schemas.openxmlformats.org/officeDocument/2006/relationships/image" Target="../media/image66.jpeg"/><Relationship Id="rId20" Type="http://schemas.openxmlformats.org/officeDocument/2006/relationships/image" Target="../media/image70.jpeg"/><Relationship Id="rId1" Type="http://schemas.openxmlformats.org/officeDocument/2006/relationships/slideLayout" Target="../slideLayouts/slideLayout104.xml"/><Relationship Id="rId6" Type="http://schemas.openxmlformats.org/officeDocument/2006/relationships/image" Target="../media/image56.jpeg"/><Relationship Id="rId11" Type="http://schemas.openxmlformats.org/officeDocument/2006/relationships/image" Target="../media/image61.jpeg"/><Relationship Id="rId24" Type="http://schemas.openxmlformats.org/officeDocument/2006/relationships/image" Target="../media/image74.jpeg"/><Relationship Id="rId5" Type="http://schemas.openxmlformats.org/officeDocument/2006/relationships/image" Target="../media/image55.jpeg"/><Relationship Id="rId15" Type="http://schemas.openxmlformats.org/officeDocument/2006/relationships/image" Target="../media/image65.jpeg"/><Relationship Id="rId23" Type="http://schemas.openxmlformats.org/officeDocument/2006/relationships/image" Target="../media/image73.jpeg"/><Relationship Id="rId10" Type="http://schemas.openxmlformats.org/officeDocument/2006/relationships/image" Target="../media/image60.jpeg"/><Relationship Id="rId19" Type="http://schemas.openxmlformats.org/officeDocument/2006/relationships/image" Target="../media/image69.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jpeg"/><Relationship Id="rId22" Type="http://schemas.openxmlformats.org/officeDocument/2006/relationships/image" Target="../media/image7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15.45719_VIE_VolunteerEdu_PPT2.jpg"/>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1609725"/>
            <a:ext cx="9144000" cy="5248275"/>
          </a:xfrm>
        </p:spPr>
      </p:pic>
      <p:pic>
        <p:nvPicPr>
          <p:cNvPr id="5" name="Picture Placeholder 4" descr="15.45719_VIE_VolunteerEdu_PPT2.png"/>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p:pic>
      <p:sp>
        <p:nvSpPr>
          <p:cNvPr id="13" name="Subtitle 12"/>
          <p:cNvSpPr>
            <a:spLocks noGrp="1"/>
          </p:cNvSpPr>
          <p:nvPr>
            <p:ph type="subTitle" idx="1"/>
          </p:nvPr>
        </p:nvSpPr>
        <p:spPr>
          <a:xfrm>
            <a:off x="1047439" y="1742958"/>
            <a:ext cx="7049122" cy="1150376"/>
          </a:xfrm>
        </p:spPr>
        <p:txBody>
          <a:bodyPr>
            <a:noAutofit/>
          </a:bodyPr>
          <a:lstStyle/>
          <a:p>
            <a:r>
              <a:rPr lang="en-US" sz="6600" dirty="0" smtClean="0">
                <a:solidFill>
                  <a:schemeClr val="bg1"/>
                </a:solidFill>
                <a:latin typeface="Times" panose="02020603050405020304" pitchFamily="18" charset="0"/>
                <a:cs typeface="Times" panose="02020603050405020304" pitchFamily="18" charset="0"/>
              </a:rPr>
              <a:t>Lima Area</a:t>
            </a:r>
          </a:p>
          <a:p>
            <a:r>
              <a:rPr lang="en-US" sz="6600" dirty="0" smtClean="0">
                <a:solidFill>
                  <a:schemeClr val="bg1"/>
                </a:solidFill>
                <a:latin typeface="Times" panose="02020603050405020304" pitchFamily="18" charset="0"/>
                <a:cs typeface="Times" panose="02020603050405020304" pitchFamily="18" charset="0"/>
              </a:rPr>
              <a:t>Affiliate</a:t>
            </a:r>
            <a:endParaRPr lang="en-US" sz="6600" dirty="0">
              <a:solidFill>
                <a:schemeClr val="bg1"/>
              </a:solidFill>
              <a:latin typeface="Times" panose="02020603050405020304" pitchFamily="18" charset="0"/>
              <a:cs typeface="Times" panose="02020603050405020304" pitchFamily="18" charset="0"/>
            </a:endParaRPr>
          </a:p>
        </p:txBody>
      </p:sp>
      <p:sp>
        <p:nvSpPr>
          <p:cNvPr id="12" name="Title 11"/>
          <p:cNvSpPr>
            <a:spLocks noGrp="1"/>
          </p:cNvSpPr>
          <p:nvPr>
            <p:ph type="title"/>
          </p:nvPr>
        </p:nvSpPr>
        <p:spPr>
          <a:xfrm>
            <a:off x="457200" y="4503059"/>
            <a:ext cx="8229600" cy="1233862"/>
          </a:xfrm>
        </p:spPr>
        <p:txBody>
          <a:bodyPr/>
          <a:lstStyle/>
          <a:p>
            <a:r>
              <a:rPr lang="en-US" sz="3200" dirty="0" smtClean="0"/>
              <a:t>550 West Elm Street</a:t>
            </a:r>
            <a:br>
              <a:rPr lang="en-US" sz="3200" dirty="0" smtClean="0"/>
            </a:br>
            <a:r>
              <a:rPr lang="en-US" sz="3200" dirty="0" smtClean="0"/>
              <a:t>Lima, OH</a:t>
            </a:r>
            <a:r>
              <a:rPr lang="en-US" sz="4000" dirty="0" smtClean="0"/>
              <a:t/>
            </a:r>
            <a:br>
              <a:rPr lang="en-US" sz="4000" dirty="0" smtClean="0"/>
            </a:br>
            <a:endParaRPr lang="en-US" sz="3200" dirty="0"/>
          </a:p>
        </p:txBody>
      </p:sp>
      <p:pic>
        <p:nvPicPr>
          <p:cNvPr id="15" name="Picture Placeholder 14" descr="HFH_SINGLELINE_LOGO_wht.eps"/>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2981195" y="5723169"/>
            <a:ext cx="2091846" cy="715210"/>
          </a:xfrm>
          <a:prstGeom prst="rect">
            <a:avLst/>
          </a:prstGeom>
        </p:spPr>
        <p:txBody>
          <a:bodyPr vert="horz" wrap="none" lIns="91440" tIns="45720" rIns="91440" bIns="45720" rtlCol="0" anchor="ctr">
            <a:noAutofit/>
          </a:bodyPr>
          <a:lstStyle/>
          <a:p>
            <a:endParaRPr lang="en-US" sz="7200" dirty="0" smtClean="0"/>
          </a:p>
        </p:txBody>
      </p:sp>
      <p:sp>
        <p:nvSpPr>
          <p:cNvPr id="3" name="TextBox 2"/>
          <p:cNvSpPr txBox="1"/>
          <p:nvPr/>
        </p:nvSpPr>
        <p:spPr>
          <a:xfrm>
            <a:off x="4384110" y="6080774"/>
            <a:ext cx="914400" cy="545494"/>
          </a:xfrm>
          <a:prstGeom prst="rect">
            <a:avLst/>
          </a:prstGeom>
        </p:spPr>
        <p:txBody>
          <a:bodyPr vert="horz" wrap="none" lIns="91440" tIns="45720" rIns="91440" bIns="45720" rtlCol="0" anchor="ctr">
            <a:noAutofit/>
          </a:bodyPr>
          <a:lstStyle/>
          <a:p>
            <a:endParaRPr lang="en-US" sz="7200" dirty="0" smtClean="0"/>
          </a:p>
        </p:txBody>
      </p:sp>
      <p:sp>
        <p:nvSpPr>
          <p:cNvPr id="4" name="TextBox 3"/>
          <p:cNvSpPr txBox="1"/>
          <p:nvPr/>
        </p:nvSpPr>
        <p:spPr>
          <a:xfrm>
            <a:off x="4484318" y="6438379"/>
            <a:ext cx="914400" cy="914400"/>
          </a:xfrm>
          <a:prstGeom prst="rect">
            <a:avLst/>
          </a:prstGeom>
        </p:spPr>
        <p:txBody>
          <a:bodyPr vert="horz" wrap="none" lIns="91440" tIns="45720" rIns="91440" bIns="45720" rtlCol="0" anchor="ctr">
            <a:noAutofit/>
          </a:bodyPr>
          <a:lstStyle/>
          <a:p>
            <a:endParaRPr lang="en-US" sz="3200" dirty="0" smtClean="0">
              <a:latin typeface="Times" panose="02020603050405020304" pitchFamily="18" charset="0"/>
              <a:cs typeface="Times" panose="02020603050405020304" pitchFamily="18" charset="0"/>
            </a:endParaRPr>
          </a:p>
        </p:txBody>
      </p:sp>
      <p:sp>
        <p:nvSpPr>
          <p:cNvPr id="7" name="TextBox 6"/>
          <p:cNvSpPr txBox="1"/>
          <p:nvPr/>
        </p:nvSpPr>
        <p:spPr>
          <a:xfrm>
            <a:off x="2430049" y="5912285"/>
            <a:ext cx="4196219" cy="441236"/>
          </a:xfrm>
          <a:prstGeom prst="rect">
            <a:avLst/>
          </a:prstGeom>
        </p:spPr>
        <p:txBody>
          <a:bodyPr vert="horz" wrap="square" lIns="91440" tIns="45720" rIns="91440" bIns="45720" rtlCol="0" anchor="ctr">
            <a:noAutofit/>
          </a:bodyPr>
          <a:lstStyle/>
          <a:p>
            <a:pPr algn="ctr"/>
            <a:r>
              <a:rPr lang="en-US" sz="3200" dirty="0" smtClean="0">
                <a:solidFill>
                  <a:schemeClr val="bg1"/>
                </a:solidFill>
                <a:latin typeface="Times" panose="02020603050405020304" pitchFamily="18" charset="0"/>
                <a:cs typeface="Times" panose="02020603050405020304" pitchFamily="18" charset="0"/>
              </a:rPr>
              <a:t>www.habitatlima.org</a:t>
            </a:r>
          </a:p>
        </p:txBody>
      </p:sp>
    </p:spTree>
    <p:extLst>
      <p:ext uri="{BB962C8B-B14F-4D97-AF65-F5344CB8AC3E}">
        <p14:creationId xmlns:p14="http://schemas.microsoft.com/office/powerpoint/2010/main" val="251621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15.45719_VIE_VolunteerEdu_PPT2.png"/>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normAutofit fontScale="90000"/>
          </a:bodyPr>
          <a:lstStyle/>
          <a:p>
            <a:r>
              <a:rPr lang="en-US" dirty="0" smtClean="0"/>
              <a:t>More Facts </a:t>
            </a:r>
            <a:r>
              <a:rPr lang="en-US" dirty="0"/>
              <a:t>about </a:t>
            </a:r>
            <a:r>
              <a:rPr lang="en-US" dirty="0" smtClean="0"/>
              <a:t> the Lima Affiliate</a:t>
            </a:r>
            <a:endParaRPr lang="en-US" dirty="0"/>
          </a:p>
        </p:txBody>
      </p:sp>
      <p:sp>
        <p:nvSpPr>
          <p:cNvPr id="7" name="Content Placeholder 6"/>
          <p:cNvSpPr>
            <a:spLocks noGrp="1"/>
          </p:cNvSpPr>
          <p:nvPr>
            <p:ph idx="1"/>
          </p:nvPr>
        </p:nvSpPr>
        <p:spPr>
          <a:xfrm>
            <a:off x="457200" y="1970606"/>
            <a:ext cx="8229600" cy="2100354"/>
          </a:xfrm>
        </p:spPr>
        <p:txBody>
          <a:bodyPr>
            <a:normAutofit/>
          </a:bodyPr>
          <a:lstStyle/>
          <a:p>
            <a:r>
              <a:rPr lang="en-US" sz="2400" dirty="0" smtClean="0"/>
              <a:t>The </a:t>
            </a:r>
            <a:r>
              <a:rPr lang="en-US" sz="2400" dirty="0"/>
              <a:t>Lima affiliate </a:t>
            </a:r>
            <a:r>
              <a:rPr lang="en-US" sz="2400" dirty="0" smtClean="0"/>
              <a:t>tithes internationally </a:t>
            </a:r>
            <a:r>
              <a:rPr lang="en-US" sz="2400" dirty="0"/>
              <a:t>to both Guatemala and Africa/Middle East.  </a:t>
            </a:r>
          </a:p>
          <a:p>
            <a:r>
              <a:rPr lang="en-US" sz="2400" dirty="0" smtClean="0"/>
              <a:t>Our affiliate </a:t>
            </a:r>
            <a:r>
              <a:rPr lang="en-US" sz="2400" dirty="0"/>
              <a:t>has been a partner of </a:t>
            </a:r>
            <a:r>
              <a:rPr lang="en-US" sz="2400" dirty="0" smtClean="0"/>
              <a:t>HFH Guatemala since 2006, and throughout these 13 years has tithed $</a:t>
            </a:r>
            <a:r>
              <a:rPr lang="en-US" sz="2400" dirty="0"/>
              <a:t>105,407.84  towards reducing the housing deficit in Guatemala. </a:t>
            </a:r>
            <a:endParaRPr lang="en-US" sz="2400" dirty="0" smtClean="0"/>
          </a:p>
          <a:p>
            <a:endParaRPr lang="en-US" dirty="0" smtClean="0"/>
          </a:p>
          <a:p>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5591" y="3206665"/>
            <a:ext cx="4184881" cy="2688942"/>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5205" y="3948199"/>
            <a:ext cx="4133589" cy="2755726"/>
          </a:xfrm>
          <a:prstGeom prst="rect">
            <a:avLst/>
          </a:prstGeom>
        </p:spPr>
      </p:pic>
    </p:spTree>
    <p:extLst>
      <p:ext uri="{BB962C8B-B14F-4D97-AF65-F5344CB8AC3E}">
        <p14:creationId xmlns:p14="http://schemas.microsoft.com/office/powerpoint/2010/main" val="245647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609725"/>
            <a:ext cx="9144000" cy="5248275"/>
          </a:xfrm>
          <a:prstGeom prst="rect">
            <a:avLst/>
          </a:prstGeom>
          <a:solidFill>
            <a:srgbClr val="36A3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Placeholder 13" descr="15.45719_VIE_VolunteerEdu_PPT22.png"/>
          <p:cNvPicPr>
            <a:picLocks noGrp="1" noChangeAspect="1"/>
          </p:cNvPicPr>
          <p:nvPr>
            <p:ph type="pic" sz="quarter" idx="13"/>
          </p:nvPr>
        </p:nvPicPr>
        <p:blipFill>
          <a:blip r:embed="rId3" cstate="email">
            <a:alphaModFix amt="50000"/>
            <a:extLst>
              <a:ext uri="{28A0092B-C50C-407E-A947-70E740481C1C}">
                <a14:useLocalDpi xmlns:a14="http://schemas.microsoft.com/office/drawing/2010/main"/>
              </a:ext>
            </a:extLst>
          </a:blip>
          <a:srcRect/>
          <a:stretch>
            <a:fillRect/>
          </a:stretch>
        </p:blipFill>
        <p:spPr/>
      </p:pic>
      <p:pic>
        <p:nvPicPr>
          <p:cNvPr id="15" name="Picture Placeholder 14" descr="15.45719_VIE_VolunteerEdu_PPT24.png"/>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p:pic>
      <p:sp>
        <p:nvSpPr>
          <p:cNvPr id="9" name="Title 8"/>
          <p:cNvSpPr>
            <a:spLocks noGrp="1"/>
          </p:cNvSpPr>
          <p:nvPr>
            <p:ph type="title"/>
          </p:nvPr>
        </p:nvSpPr>
        <p:spPr>
          <a:xfrm>
            <a:off x="628650" y="2185989"/>
            <a:ext cx="7867650" cy="4348162"/>
          </a:xfrm>
        </p:spPr>
        <p:txBody>
          <a:bodyPr/>
          <a:lstStyle/>
          <a:p>
            <a:r>
              <a:rPr lang="en-US" sz="6000" dirty="0" smtClean="0"/>
              <a:t>Why Should </a:t>
            </a:r>
            <a:br>
              <a:rPr lang="en-US" sz="6000" dirty="0" smtClean="0"/>
            </a:br>
            <a:r>
              <a:rPr lang="en-US" sz="6000" dirty="0" smtClean="0"/>
              <a:t>you </a:t>
            </a:r>
            <a:br>
              <a:rPr lang="en-US" sz="6000" dirty="0" smtClean="0"/>
            </a:br>
            <a:r>
              <a:rPr lang="en-US" sz="6000" dirty="0" smtClean="0"/>
              <a:t>support habitat?</a:t>
            </a:r>
            <a:endParaRPr lang="en-US" sz="6000" dirty="0"/>
          </a:p>
        </p:txBody>
      </p:sp>
      <p:pic>
        <p:nvPicPr>
          <p:cNvPr id="16" name="Picture Placeholder 15" descr="HFH_SINGLELINE_LOGO_wht.eps"/>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5982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15.45719_VIE_VolunteerEdu_PPT24.png"/>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p:pic>
      <p:sp>
        <p:nvSpPr>
          <p:cNvPr id="4" name="Title 3"/>
          <p:cNvSpPr>
            <a:spLocks noGrp="1"/>
          </p:cNvSpPr>
          <p:nvPr>
            <p:ph type="title"/>
          </p:nvPr>
        </p:nvSpPr>
        <p:spPr>
          <a:xfrm>
            <a:off x="457200" y="754063"/>
            <a:ext cx="8229600" cy="919161"/>
          </a:xfrm>
        </p:spPr>
        <p:txBody>
          <a:bodyPr>
            <a:normAutofit fontScale="90000"/>
          </a:bodyPr>
          <a:lstStyle/>
          <a:p>
            <a:r>
              <a:rPr lang="en-US" dirty="0" smtClean="0"/>
              <a:t>We Help Build a Better Community</a:t>
            </a:r>
            <a:r>
              <a:rPr lang="en-US" sz="800" dirty="0" smtClean="0"/>
              <a:t/>
            </a:r>
            <a:br>
              <a:rPr lang="en-US" sz="800" dirty="0" smtClean="0"/>
            </a:br>
            <a:r>
              <a:rPr lang="en-US" dirty="0">
                <a:solidFill>
                  <a:schemeClr val="tx1"/>
                </a:solidFill>
              </a:rPr>
              <a:t/>
            </a:r>
            <a:br>
              <a:rPr lang="en-US" dirty="0">
                <a:solidFill>
                  <a:schemeClr val="tx1"/>
                </a:solidFill>
              </a:rPr>
            </a:br>
            <a:endParaRPr lang="en-US" dirty="0"/>
          </a:p>
        </p:txBody>
      </p:sp>
      <p:sp>
        <p:nvSpPr>
          <p:cNvPr id="3" name="Rectangle 2"/>
          <p:cNvSpPr/>
          <p:nvPr/>
        </p:nvSpPr>
        <p:spPr>
          <a:xfrm>
            <a:off x="1219200" y="5334685"/>
            <a:ext cx="6858000" cy="954107"/>
          </a:xfrm>
          <a:prstGeom prst="rect">
            <a:avLst/>
          </a:prstGeom>
        </p:spPr>
        <p:txBody>
          <a:bodyPr wrap="square">
            <a:spAutoFit/>
          </a:bodyPr>
          <a:lstStyle/>
          <a:p>
            <a:pPr algn="ctr"/>
            <a:r>
              <a:rPr lang="en-US" sz="2800" b="1" dirty="0">
                <a:solidFill>
                  <a:schemeClr val="bg1"/>
                </a:solidFill>
                <a:latin typeface="Times" panose="02020603050405020304" pitchFamily="18" charset="0"/>
                <a:ea typeface="Calibri" panose="020F0502020204030204" pitchFamily="34" charset="0"/>
                <a:cs typeface="Times" panose="02020603050405020304" pitchFamily="18" charset="0"/>
              </a:rPr>
              <a:t>Decent, affordable housing is </a:t>
            </a:r>
            <a:r>
              <a:rPr lang="en-US" sz="2800" b="1" dirty="0" smtClean="0">
                <a:solidFill>
                  <a:schemeClr val="bg1"/>
                </a:solidFill>
                <a:latin typeface="Times" panose="02020603050405020304" pitchFamily="18" charset="0"/>
                <a:ea typeface="Calibri" panose="020F0502020204030204" pitchFamily="34" charset="0"/>
                <a:cs typeface="Times" panose="02020603050405020304" pitchFamily="18" charset="0"/>
              </a:rPr>
              <a:t>key </a:t>
            </a:r>
          </a:p>
          <a:p>
            <a:pPr algn="ctr"/>
            <a:r>
              <a:rPr lang="en-US" sz="2800" b="1" dirty="0" smtClean="0">
                <a:solidFill>
                  <a:schemeClr val="bg1"/>
                </a:solidFill>
                <a:latin typeface="Times" panose="02020603050405020304" pitchFamily="18" charset="0"/>
                <a:ea typeface="Calibri" panose="020F0502020204030204" pitchFamily="34" charset="0"/>
                <a:cs typeface="Times" panose="02020603050405020304" pitchFamily="18" charset="0"/>
              </a:rPr>
              <a:t>to improving every </a:t>
            </a:r>
            <a:r>
              <a:rPr lang="en-US" sz="2800" b="1" dirty="0">
                <a:solidFill>
                  <a:schemeClr val="bg1"/>
                </a:solidFill>
                <a:latin typeface="Times" panose="02020603050405020304" pitchFamily="18" charset="0"/>
                <a:ea typeface="Calibri" panose="020F0502020204030204" pitchFamily="34" charset="0"/>
                <a:cs typeface="Times" panose="02020603050405020304" pitchFamily="18" charset="0"/>
              </a:rPr>
              <a:t>community. </a:t>
            </a:r>
            <a:endParaRPr lang="en-US" sz="2800" dirty="0">
              <a:solidFill>
                <a:schemeClr val="bg1"/>
              </a:solidFill>
              <a:latin typeface="Times" panose="02020603050405020304" pitchFamily="18" charset="0"/>
              <a:cs typeface="Times" panose="02020603050405020304" pitchFamily="18" charset="0"/>
            </a:endParaRPr>
          </a:p>
        </p:txBody>
      </p:sp>
      <p:pic>
        <p:nvPicPr>
          <p:cNvPr id="5" name="Picture Placeholder 4"/>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1974379" y="1969293"/>
            <a:ext cx="5347641" cy="3069323"/>
          </a:xfrm>
        </p:spPr>
      </p:pic>
    </p:spTree>
    <p:extLst>
      <p:ext uri="{BB962C8B-B14F-4D97-AF65-F5344CB8AC3E}">
        <p14:creationId xmlns:p14="http://schemas.microsoft.com/office/powerpoint/2010/main" val="270004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792" y="446374"/>
            <a:ext cx="3450608" cy="5802026"/>
          </a:xfrm>
        </p:spPr>
        <p:txBody>
          <a:bodyPr/>
          <a:lstStyle/>
          <a:p>
            <a:r>
              <a:rPr lang="en-US" sz="3200" dirty="0" smtClean="0"/>
              <a:t>We Help build partnerships</a:t>
            </a:r>
            <a:r>
              <a:rPr lang="en-US" dirty="0" smtClean="0"/>
              <a:t/>
            </a:r>
            <a:br>
              <a:rPr lang="en-US" dirty="0" smtClean="0"/>
            </a:br>
            <a:r>
              <a:rPr lang="en-US" dirty="0"/>
              <a:t/>
            </a:r>
            <a:br>
              <a:rPr lang="en-US" dirty="0"/>
            </a:br>
            <a:r>
              <a:rPr lang="en-US" sz="2400" b="0" dirty="0" smtClean="0"/>
              <a:t> *Corporate</a:t>
            </a:r>
            <a:br>
              <a:rPr lang="en-US" sz="2400" b="0" dirty="0" smtClean="0"/>
            </a:br>
            <a:r>
              <a:rPr lang="en-US" sz="2400" b="0" dirty="0" smtClean="0"/>
              <a:t>*Community</a:t>
            </a:r>
            <a:br>
              <a:rPr lang="en-US" sz="2400" b="0" dirty="0" smtClean="0"/>
            </a:br>
            <a:r>
              <a:rPr lang="en-US" sz="2400" b="0" dirty="0" smtClean="0"/>
              <a:t>*Faith</a:t>
            </a:r>
            <a:r>
              <a:rPr lang="en-US" sz="2400" dirty="0" smtClean="0"/>
              <a:t>-Based</a:t>
            </a:r>
            <a:r>
              <a:rPr lang="en-US" sz="2400" b="0" dirty="0" smtClean="0"/>
              <a:t/>
            </a:r>
            <a:br>
              <a:rPr lang="en-US" sz="2400" b="0" dirty="0" smtClean="0"/>
            </a:br>
            <a:r>
              <a:rPr lang="en-US" sz="2400" b="0" dirty="0" smtClean="0"/>
              <a:t>*Private *Philanthropy</a:t>
            </a:r>
            <a:br>
              <a:rPr lang="en-US" sz="2400" b="0" dirty="0" smtClean="0"/>
            </a:br>
            <a:r>
              <a:rPr lang="en-US" sz="2400" dirty="0" smtClean="0"/>
              <a:t>*Media</a:t>
            </a:r>
            <a:r>
              <a:rPr lang="en-US" sz="2400" b="0" dirty="0" smtClean="0"/>
              <a:t/>
            </a:r>
            <a:br>
              <a:rPr lang="en-US" sz="2400" b="0"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AD0AD619-E132-44D0-A2CC-A102C246AB5F}" type="slidenum">
              <a:rPr lang="en-US" smtClean="0"/>
              <a:pPr>
                <a:defRPr/>
              </a:pPr>
              <a:t>13</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0"/>
            <a:ext cx="4572000" cy="6858000"/>
          </a:xfrm>
          <a:prstGeom prst="rect">
            <a:avLst/>
          </a:prstGeom>
        </p:spPr>
      </p:pic>
    </p:spTree>
    <p:extLst>
      <p:ext uri="{BB962C8B-B14F-4D97-AF65-F5344CB8AC3E}">
        <p14:creationId xmlns:p14="http://schemas.microsoft.com/office/powerpoint/2010/main" val="25684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tretch>
            <a:fillRect/>
          </a:stretch>
        </p:blipFill>
        <p:spPr>
          <a:xfrm>
            <a:off x="3753134" y="0"/>
            <a:ext cx="5390866" cy="6858000"/>
          </a:xfrm>
        </p:spPr>
      </p:pic>
      <p:pic>
        <p:nvPicPr>
          <p:cNvPr id="6" name="Picture Placeholder 5" descr="15.45719_VIE_VolunteerEdu_PPT25.png"/>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a:stretch/>
        </p:blipFill>
        <p:spPr>
          <a:xfrm>
            <a:off x="0" y="0"/>
            <a:ext cx="6350000" cy="6858000"/>
          </a:xfrm>
        </p:spPr>
      </p:pic>
      <p:sp>
        <p:nvSpPr>
          <p:cNvPr id="5" name="Text Placeholder 4"/>
          <p:cNvSpPr>
            <a:spLocks noGrp="1"/>
          </p:cNvSpPr>
          <p:nvPr>
            <p:ph type="body" sz="quarter" idx="13"/>
          </p:nvPr>
        </p:nvSpPr>
        <p:spPr>
          <a:xfrm>
            <a:off x="457200" y="1524000"/>
            <a:ext cx="4647598" cy="4537075"/>
          </a:xfrm>
        </p:spPr>
        <p:txBody>
          <a:bodyPr/>
          <a:lstStyle/>
          <a:p>
            <a:pPr marL="0" indent="0">
              <a:buNone/>
            </a:pPr>
            <a:r>
              <a:rPr lang="en-US" dirty="0" smtClean="0">
                <a:solidFill>
                  <a:schemeClr val="bg1"/>
                </a:solidFill>
                <a:latin typeface="Times" panose="02020603050405020304" pitchFamily="18" charset="0"/>
                <a:cs typeface="Times" panose="02020603050405020304" pitchFamily="18" charset="0"/>
              </a:rPr>
              <a:t>WE HELP </a:t>
            </a:r>
          </a:p>
          <a:p>
            <a:pPr marL="0" indent="0">
              <a:buNone/>
            </a:pPr>
            <a:r>
              <a:rPr lang="en-US" dirty="0" smtClean="0">
                <a:solidFill>
                  <a:schemeClr val="bg1"/>
                </a:solidFill>
                <a:latin typeface="Times" panose="02020603050405020304" pitchFamily="18" charset="0"/>
                <a:cs typeface="Times" panose="02020603050405020304" pitchFamily="18" charset="0"/>
              </a:rPr>
              <a:t>CHANGE LIVES</a:t>
            </a:r>
          </a:p>
          <a:p>
            <a:pPr marL="0" indent="0">
              <a:buNone/>
            </a:pPr>
            <a:endParaRPr lang="en-US" dirty="0" smtClean="0">
              <a:solidFill>
                <a:schemeClr val="bg1"/>
              </a:solidFill>
              <a:latin typeface="Times" panose="02020603050405020304" pitchFamily="18" charset="0"/>
              <a:cs typeface="Times" panose="02020603050405020304" pitchFamily="18" charset="0"/>
            </a:endParaRPr>
          </a:p>
          <a:p>
            <a:pPr marL="0" indent="0">
              <a:buNone/>
            </a:pPr>
            <a:r>
              <a:rPr lang="en-US" dirty="0" smtClean="0">
                <a:solidFill>
                  <a:schemeClr val="bg1"/>
                </a:solidFill>
                <a:latin typeface="Times" panose="02020603050405020304" pitchFamily="18" charset="0"/>
                <a:cs typeface="Times" panose="02020603050405020304" pitchFamily="18" charset="0"/>
              </a:rPr>
              <a:t>46.5 </a:t>
            </a:r>
            <a:r>
              <a:rPr lang="en-US" dirty="0">
                <a:solidFill>
                  <a:schemeClr val="bg1"/>
                </a:solidFill>
                <a:latin typeface="Times" panose="02020603050405020304" pitchFamily="18" charset="0"/>
                <a:cs typeface="Times" panose="02020603050405020304" pitchFamily="18" charset="0"/>
              </a:rPr>
              <a:t>million people live </a:t>
            </a:r>
            <a:endParaRPr lang="en-US" dirty="0" smtClean="0">
              <a:solidFill>
                <a:schemeClr val="bg1"/>
              </a:solidFill>
              <a:latin typeface="Times" panose="02020603050405020304" pitchFamily="18" charset="0"/>
              <a:cs typeface="Times" panose="02020603050405020304" pitchFamily="18" charset="0"/>
            </a:endParaRPr>
          </a:p>
          <a:p>
            <a:pPr marL="0" indent="0">
              <a:buNone/>
            </a:pPr>
            <a:r>
              <a:rPr lang="en-US" dirty="0" smtClean="0">
                <a:solidFill>
                  <a:schemeClr val="bg1"/>
                </a:solidFill>
                <a:latin typeface="Times" panose="02020603050405020304" pitchFamily="18" charset="0"/>
                <a:cs typeface="Times" panose="02020603050405020304" pitchFamily="18" charset="0"/>
              </a:rPr>
              <a:t>   in </a:t>
            </a:r>
            <a:r>
              <a:rPr lang="en-US" dirty="0">
                <a:solidFill>
                  <a:schemeClr val="bg1"/>
                </a:solidFill>
                <a:latin typeface="Times" panose="02020603050405020304" pitchFamily="18" charset="0"/>
                <a:cs typeface="Times" panose="02020603050405020304" pitchFamily="18" charset="0"/>
              </a:rPr>
              <a:t>poverty in the US</a:t>
            </a:r>
            <a:endParaRPr lang="en-US" dirty="0">
              <a:latin typeface="Times" panose="02020603050405020304" pitchFamily="18" charset="0"/>
              <a:cs typeface="Times" panose="02020603050405020304" pitchFamily="18" charset="0"/>
            </a:endParaRPr>
          </a:p>
          <a:p>
            <a:endParaRPr lang="en-US" dirty="0"/>
          </a:p>
        </p:txBody>
      </p:sp>
    </p:spTree>
    <p:extLst>
      <p:ext uri="{BB962C8B-B14F-4D97-AF65-F5344CB8AC3E}">
        <p14:creationId xmlns:p14="http://schemas.microsoft.com/office/powerpoint/2010/main" val="84001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100" y="1970088"/>
            <a:ext cx="7687799" cy="4449762"/>
          </a:xfrm>
        </p:spPr>
      </p:pic>
      <p:pic>
        <p:nvPicPr>
          <p:cNvPr id="6" name="Picture Placeholder 5" descr="15.45719_VIE_VolunteerEdu_PPT24.png"/>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p:pic>
      <p:sp>
        <p:nvSpPr>
          <p:cNvPr id="4" name="Title 3"/>
          <p:cNvSpPr>
            <a:spLocks noGrp="1"/>
          </p:cNvSpPr>
          <p:nvPr>
            <p:ph type="title"/>
          </p:nvPr>
        </p:nvSpPr>
        <p:spPr>
          <a:xfrm>
            <a:off x="457200" y="754063"/>
            <a:ext cx="8229600" cy="919161"/>
          </a:xfrm>
        </p:spPr>
        <p:txBody>
          <a:bodyPr>
            <a:normAutofit fontScale="90000"/>
          </a:bodyPr>
          <a:lstStyle/>
          <a:p>
            <a:r>
              <a:rPr lang="en-US" sz="4400" dirty="0" smtClean="0"/>
              <a:t>We advocate</a:t>
            </a:r>
            <a:r>
              <a:rPr lang="en-US" sz="800" dirty="0" smtClean="0"/>
              <a:t/>
            </a:r>
            <a:br>
              <a:rPr lang="en-US" sz="800" dirty="0" smtClean="0"/>
            </a:br>
            <a:r>
              <a:rPr lang="en-US" dirty="0">
                <a:solidFill>
                  <a:schemeClr val="tx1"/>
                </a:solidFill>
              </a:rPr>
              <a:t/>
            </a:r>
            <a:br>
              <a:rPr lang="en-US" dirty="0">
                <a:solidFill>
                  <a:schemeClr val="tx1"/>
                </a:solidFill>
              </a:rPr>
            </a:br>
            <a:endParaRPr lang="en-US" dirty="0"/>
          </a:p>
        </p:txBody>
      </p:sp>
    </p:spTree>
    <p:extLst>
      <p:ext uri="{BB962C8B-B14F-4D97-AF65-F5344CB8AC3E}">
        <p14:creationId xmlns:p14="http://schemas.microsoft.com/office/powerpoint/2010/main" val="395243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We ReStore</a:t>
            </a:r>
            <a:endParaRPr lang="en-US" sz="4000" dirty="0"/>
          </a:p>
        </p:txBody>
      </p:sp>
      <p:sp>
        <p:nvSpPr>
          <p:cNvPr id="3" name="Content Placeholder 2"/>
          <p:cNvSpPr>
            <a:spLocks noGrp="1"/>
          </p:cNvSpPr>
          <p:nvPr>
            <p:ph idx="1"/>
          </p:nvPr>
        </p:nvSpPr>
        <p:spPr/>
        <p:txBody>
          <a:bodyPr/>
          <a:lstStyle/>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pPr>
              <a:defRPr/>
            </a:pPr>
            <a:fld id="{AD0AD619-E132-44D0-A2CC-A102C246AB5F}" type="slidenum">
              <a:rPr lang="en-US" smtClean="0"/>
              <a:pPr>
                <a:defRPr/>
              </a:pPr>
              <a:t>16</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2851" y="3286593"/>
            <a:ext cx="4534005" cy="336333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144" y="1507798"/>
            <a:ext cx="4092286" cy="3650021"/>
          </a:xfrm>
          <a:prstGeom prst="rect">
            <a:avLst/>
          </a:prstGeom>
        </p:spPr>
      </p:pic>
    </p:spTree>
    <p:extLst>
      <p:ext uri="{BB962C8B-B14F-4D97-AF65-F5344CB8AC3E}">
        <p14:creationId xmlns:p14="http://schemas.microsoft.com/office/powerpoint/2010/main" val="288662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453931"/>
            <a:ext cx="9144000" cy="5404069"/>
          </a:xfrm>
          <a:prstGeom prst="rect">
            <a:avLst/>
          </a:prstGeom>
          <a:solidFill>
            <a:srgbClr val="F29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Placeholder 7" descr="15.45719_VIE_VolunteerEdu_PPT24.png"/>
          <p:cNvPicPr>
            <a:picLocks noGrp="1" noChangeAspect="1"/>
          </p:cNvPicPr>
          <p:nvPr>
            <p:ph type="pic" sz="quarter" idx="13"/>
          </p:nvPr>
        </p:nvPicPr>
        <p:blipFill>
          <a:blip r:embed="rId3" cstate="email">
            <a:alphaModFix amt="50000"/>
            <a:extLst>
              <a:ext uri="{28A0092B-C50C-407E-A947-70E740481C1C}">
                <a14:useLocalDpi xmlns:a14="http://schemas.microsoft.com/office/drawing/2010/main"/>
              </a:ext>
            </a:extLst>
          </a:blip>
          <a:srcRect/>
          <a:stretch>
            <a:fillRect/>
          </a:stretch>
        </p:blipFill>
        <p:spPr/>
      </p:pic>
      <p:pic>
        <p:nvPicPr>
          <p:cNvPr id="4" name="Picture Placeholder 3"/>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0" y="-26987"/>
            <a:ext cx="9144000" cy="1673225"/>
          </a:xfrm>
        </p:spPr>
      </p:pic>
      <p:sp>
        <p:nvSpPr>
          <p:cNvPr id="5" name="Title 4"/>
          <p:cNvSpPr>
            <a:spLocks noGrp="1"/>
          </p:cNvSpPr>
          <p:nvPr>
            <p:ph type="title"/>
          </p:nvPr>
        </p:nvSpPr>
        <p:spPr/>
        <p:txBody>
          <a:bodyPr/>
          <a:lstStyle/>
          <a:p>
            <a:r>
              <a:rPr lang="en-US" dirty="0" smtClean="0"/>
              <a:t>How can </a:t>
            </a:r>
            <a:br>
              <a:rPr lang="en-US" dirty="0" smtClean="0"/>
            </a:br>
            <a:r>
              <a:rPr lang="en-US" dirty="0" smtClean="0"/>
              <a:t>you </a:t>
            </a:r>
            <a:br>
              <a:rPr lang="en-US" dirty="0" smtClean="0"/>
            </a:br>
            <a:r>
              <a:rPr lang="en-US" dirty="0" smtClean="0"/>
              <a:t>help?</a:t>
            </a:r>
            <a:endParaRPr lang="en-US" dirty="0"/>
          </a:p>
        </p:txBody>
      </p:sp>
    </p:spTree>
    <p:extLst>
      <p:ext uri="{BB962C8B-B14F-4D97-AF65-F5344CB8AC3E}">
        <p14:creationId xmlns:p14="http://schemas.microsoft.com/office/powerpoint/2010/main" val="213605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pic>
        <p:nvPicPr>
          <p:cNvPr id="6" name="Picture Placeholder 5" descr="15.45719_VIE_VolunteerEdu_PPT28.png"/>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a:stretch/>
        </p:blipFill>
        <p:spPr/>
      </p:pic>
      <p:sp>
        <p:nvSpPr>
          <p:cNvPr id="4" name="Title 3"/>
          <p:cNvSpPr>
            <a:spLocks noGrp="1"/>
          </p:cNvSpPr>
          <p:nvPr>
            <p:ph type="title"/>
          </p:nvPr>
        </p:nvSpPr>
        <p:spPr>
          <a:xfrm>
            <a:off x="0" y="15332"/>
            <a:ext cx="3251951" cy="1989932"/>
          </a:xfrm>
        </p:spPr>
        <p:txBody>
          <a:bodyPr/>
          <a:lstStyle/>
          <a:p>
            <a:r>
              <a:rPr lang="en-US" dirty="0" smtClean="0"/>
              <a:t>      </a:t>
            </a:r>
            <a:r>
              <a:rPr lang="en-US" i="0" dirty="0" smtClean="0"/>
              <a:t>donate</a:t>
            </a:r>
            <a:endParaRPr lang="en-US" i="0" dirty="0"/>
          </a:p>
        </p:txBody>
      </p:sp>
      <p:sp>
        <p:nvSpPr>
          <p:cNvPr id="5" name="Text Placeholder 4"/>
          <p:cNvSpPr>
            <a:spLocks noGrp="1"/>
          </p:cNvSpPr>
          <p:nvPr>
            <p:ph type="body" sz="quarter" idx="13"/>
          </p:nvPr>
        </p:nvSpPr>
        <p:spPr>
          <a:xfrm>
            <a:off x="136478" y="1620253"/>
            <a:ext cx="4968320" cy="5237747"/>
          </a:xfrm>
        </p:spPr>
        <p:txBody>
          <a:bodyPr>
            <a:normAutofit/>
          </a:bodyPr>
          <a:lstStyle/>
          <a:p>
            <a:r>
              <a:rPr lang="en-US" dirty="0" smtClean="0"/>
              <a:t>Money</a:t>
            </a:r>
          </a:p>
          <a:p>
            <a:pPr lvl="1"/>
            <a:r>
              <a:rPr lang="en-US" sz="2400" dirty="0"/>
              <a:t>One time donation</a:t>
            </a:r>
          </a:p>
          <a:p>
            <a:pPr lvl="1"/>
            <a:r>
              <a:rPr lang="en-US" sz="2400" dirty="0"/>
              <a:t>No Place Like Home </a:t>
            </a:r>
          </a:p>
          <a:p>
            <a:pPr marL="457200" lvl="1" indent="0">
              <a:buNone/>
            </a:pPr>
            <a:r>
              <a:rPr lang="en-US" sz="2400" dirty="0"/>
              <a:t>    Club</a:t>
            </a:r>
          </a:p>
          <a:p>
            <a:pPr lvl="1"/>
            <a:r>
              <a:rPr lang="en-US" sz="2400" dirty="0"/>
              <a:t>Square Foot </a:t>
            </a:r>
            <a:r>
              <a:rPr lang="en-US" sz="2400" dirty="0" smtClean="0"/>
              <a:t>Project</a:t>
            </a:r>
            <a:endParaRPr lang="en-US" dirty="0" smtClean="0"/>
          </a:p>
          <a:p>
            <a:r>
              <a:rPr lang="en-US" dirty="0" smtClean="0"/>
              <a:t>Sponsor a build</a:t>
            </a:r>
          </a:p>
          <a:p>
            <a:r>
              <a:rPr lang="en-US" dirty="0" smtClean="0"/>
              <a:t>Donate items to </a:t>
            </a:r>
          </a:p>
          <a:p>
            <a:pPr marL="0" indent="0">
              <a:buNone/>
            </a:pPr>
            <a:r>
              <a:rPr lang="en-US" dirty="0" smtClean="0"/>
              <a:t>    the ReStore</a:t>
            </a:r>
          </a:p>
          <a:p>
            <a:pPr lvl="1"/>
            <a:r>
              <a:rPr lang="en-US" sz="2400" dirty="0" smtClean="0"/>
              <a:t>New building materials</a:t>
            </a:r>
          </a:p>
          <a:p>
            <a:pPr lvl="1"/>
            <a:r>
              <a:rPr lang="en-US" sz="2400" dirty="0" smtClean="0"/>
              <a:t>Gently used items</a:t>
            </a:r>
            <a:endParaRPr lang="en-US" sz="2400" dirty="0"/>
          </a:p>
        </p:txBody>
      </p:sp>
    </p:spTree>
    <p:extLst>
      <p:ext uri="{BB962C8B-B14F-4D97-AF65-F5344CB8AC3E}">
        <p14:creationId xmlns:p14="http://schemas.microsoft.com/office/powerpoint/2010/main" val="4826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1178" y="274638"/>
            <a:ext cx="3665621" cy="1143000"/>
          </a:xfrm>
        </p:spPr>
        <p:txBody>
          <a:bodyPr/>
          <a:lstStyle/>
          <a:p>
            <a:pPr algn="l"/>
            <a:r>
              <a:rPr lang="en-US" i="0" dirty="0" smtClean="0"/>
              <a:t>  volunteer</a:t>
            </a:r>
            <a:endParaRPr lang="en-US" i="0" dirty="0"/>
          </a:p>
        </p:txBody>
      </p:sp>
      <p:sp>
        <p:nvSpPr>
          <p:cNvPr id="3" name="Content Placeholder 2"/>
          <p:cNvSpPr>
            <a:spLocks noGrp="1"/>
          </p:cNvSpPr>
          <p:nvPr>
            <p:ph idx="1"/>
          </p:nvPr>
        </p:nvSpPr>
        <p:spPr>
          <a:xfrm>
            <a:off x="5286939" y="1164921"/>
            <a:ext cx="8229600" cy="5693079"/>
          </a:xfrm>
        </p:spPr>
        <p:txBody>
          <a:bodyPr>
            <a:normAutofit/>
          </a:bodyPr>
          <a:lstStyle/>
          <a:p>
            <a:pPr lvl="0"/>
            <a:r>
              <a:rPr lang="en-US" i="1" dirty="0" smtClean="0"/>
              <a:t>As an individual</a:t>
            </a:r>
          </a:p>
          <a:p>
            <a:pPr lvl="0"/>
            <a:r>
              <a:rPr lang="en-US" i="1" dirty="0" smtClean="0"/>
              <a:t>As a group</a:t>
            </a:r>
          </a:p>
          <a:p>
            <a:pPr lvl="0"/>
            <a:r>
              <a:rPr lang="en-US" dirty="0" smtClean="0"/>
              <a:t>Opportunities</a:t>
            </a:r>
          </a:p>
          <a:p>
            <a:pPr lvl="1"/>
            <a:r>
              <a:rPr lang="en-US" dirty="0" smtClean="0"/>
              <a:t>Construction work</a:t>
            </a:r>
          </a:p>
          <a:p>
            <a:pPr lvl="1"/>
            <a:r>
              <a:rPr lang="en-US" dirty="0" smtClean="0"/>
              <a:t>ReStore volunteering</a:t>
            </a:r>
          </a:p>
          <a:p>
            <a:pPr lvl="1"/>
            <a:r>
              <a:rPr lang="en-US" dirty="0" smtClean="0"/>
              <a:t>Committee work</a:t>
            </a:r>
          </a:p>
          <a:p>
            <a:pPr lvl="1"/>
            <a:r>
              <a:rPr lang="en-US" dirty="0" smtClean="0"/>
              <a:t>Other skills</a:t>
            </a:r>
          </a:p>
          <a:p>
            <a:pPr lvl="2"/>
            <a:r>
              <a:rPr lang="en-US" sz="2200" dirty="0" smtClean="0"/>
              <a:t>Photography</a:t>
            </a:r>
          </a:p>
          <a:p>
            <a:pPr lvl="2"/>
            <a:r>
              <a:rPr lang="en-US" sz="2200" dirty="0" smtClean="0"/>
              <a:t>Web management</a:t>
            </a:r>
          </a:p>
          <a:p>
            <a:pPr lvl="2"/>
            <a:r>
              <a:rPr lang="en-US" sz="2200" dirty="0" smtClean="0"/>
              <a:t>Social Media facilitator</a:t>
            </a:r>
          </a:p>
          <a:p>
            <a:pPr lvl="2"/>
            <a:r>
              <a:rPr lang="en-US" sz="2200" dirty="0" smtClean="0"/>
              <a:t>Data Input</a:t>
            </a:r>
            <a:endParaRPr lang="en-US" sz="22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2" y="0"/>
            <a:ext cx="3613927" cy="34749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452202"/>
            <a:ext cx="3607245" cy="3409974"/>
          </a:xfrm>
          <a:prstGeom prst="rect">
            <a:avLst/>
          </a:prstGeom>
        </p:spPr>
      </p:pic>
    </p:spTree>
    <p:extLst>
      <p:ext uri="{BB962C8B-B14F-4D97-AF65-F5344CB8AC3E}">
        <p14:creationId xmlns:p14="http://schemas.microsoft.com/office/powerpoint/2010/main" val="115374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15.45719_VIE_VolunteerEdu_PPT2.jpg"/>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7" name="Picture Placeholder 6" descr="15.45719_VIE_VolunteerEdu_PPT2.png"/>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a:xfrm>
            <a:off x="0" y="0"/>
            <a:ext cx="9144000" cy="1673225"/>
          </a:xfrm>
        </p:spPr>
      </p:pic>
      <p:sp>
        <p:nvSpPr>
          <p:cNvPr id="9" name="Title 8"/>
          <p:cNvSpPr>
            <a:spLocks noGrp="1"/>
          </p:cNvSpPr>
          <p:nvPr>
            <p:ph type="title"/>
          </p:nvPr>
        </p:nvSpPr>
        <p:spPr/>
        <p:txBody>
          <a:bodyPr>
            <a:normAutofit fontScale="90000"/>
          </a:bodyPr>
          <a:lstStyle/>
          <a:p>
            <a:r>
              <a:rPr lang="en-US" sz="4800" dirty="0" smtClean="0">
                <a:solidFill>
                  <a:schemeClr val="bg1"/>
                </a:solidFill>
              </a:rPr>
              <a:t>What is </a:t>
            </a:r>
            <a:br>
              <a:rPr lang="en-US" sz="4800" dirty="0" smtClean="0">
                <a:solidFill>
                  <a:schemeClr val="bg1"/>
                </a:solidFill>
              </a:rPr>
            </a:br>
            <a:r>
              <a:rPr lang="en-US" sz="4800" dirty="0" smtClean="0">
                <a:solidFill>
                  <a:schemeClr val="bg1"/>
                </a:solidFill>
              </a:rPr>
              <a:t>Habitat for Humanity?</a:t>
            </a:r>
            <a:endParaRPr lang="en-US" sz="4800" dirty="0"/>
          </a:p>
        </p:txBody>
      </p:sp>
      <p:sp>
        <p:nvSpPr>
          <p:cNvPr id="5" name="Content Placeholder 2"/>
          <p:cNvSpPr txBox="1">
            <a:spLocks/>
          </p:cNvSpPr>
          <p:nvPr/>
        </p:nvSpPr>
        <p:spPr>
          <a:xfrm>
            <a:off x="647700" y="2046574"/>
            <a:ext cx="8039100" cy="3058826"/>
          </a:xfrm>
          <a:prstGeom prst="rect">
            <a:avLst/>
          </a:prstGeom>
          <a:noFill/>
        </p:spPr>
        <p:txBody>
          <a:bodyPr/>
          <a:lst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Our </a:t>
            </a:r>
            <a:r>
              <a:rPr lang="en-US" dirty="0" smtClean="0"/>
              <a:t>mission:  Seeking </a:t>
            </a:r>
            <a:r>
              <a:rPr lang="en-US" dirty="0"/>
              <a:t>to put God’s love into action, Habitat for Humanity brings people together to build homes, communities and hope.</a:t>
            </a:r>
            <a:br>
              <a:rPr lang="en-US" dirty="0"/>
            </a:br>
            <a:r>
              <a:rPr lang="en-US" dirty="0"/>
              <a:t> </a:t>
            </a:r>
          </a:p>
          <a:p>
            <a:r>
              <a:rPr lang="en-US" dirty="0"/>
              <a:t>Our </a:t>
            </a:r>
            <a:r>
              <a:rPr lang="en-US" dirty="0" smtClean="0"/>
              <a:t>vision:  A </a:t>
            </a:r>
            <a:r>
              <a:rPr lang="en-US" dirty="0"/>
              <a:t>world where everyone has a decent place to live</a:t>
            </a:r>
          </a:p>
        </p:txBody>
      </p:sp>
    </p:spTree>
    <p:extLst>
      <p:ext uri="{BB962C8B-B14F-4D97-AF65-F5344CB8AC3E}">
        <p14:creationId xmlns:p14="http://schemas.microsoft.com/office/powerpoint/2010/main" val="271772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Construction </a:t>
            </a:r>
            <a:r>
              <a:rPr lang="en-US" dirty="0"/>
              <a:t>volunteer opportunities </a:t>
            </a:r>
            <a:br>
              <a:rPr lang="en-US" dirty="0"/>
            </a:b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9724" y="1643106"/>
            <a:ext cx="3260107" cy="4525963"/>
          </a:xfrm>
        </p:spPr>
      </p:pic>
      <p:sp>
        <p:nvSpPr>
          <p:cNvPr id="4" name="Slide Number Placeholder 3"/>
          <p:cNvSpPr>
            <a:spLocks noGrp="1"/>
          </p:cNvSpPr>
          <p:nvPr>
            <p:ph type="sldNum" sz="quarter" idx="12"/>
          </p:nvPr>
        </p:nvSpPr>
        <p:spPr/>
        <p:txBody>
          <a:bodyPr/>
          <a:lstStyle/>
          <a:p>
            <a:pPr>
              <a:defRPr/>
            </a:pPr>
            <a:fld id="{AD0AD619-E132-44D0-A2CC-A102C246AB5F}" type="slidenum">
              <a:rPr lang="en-US" smtClean="0"/>
              <a:pPr>
                <a:defRPr/>
              </a:pPr>
              <a:t>20</a:t>
            </a:fld>
            <a:endParaRPr lang="en-US" dirty="0"/>
          </a:p>
        </p:txBody>
      </p:sp>
      <p:sp>
        <p:nvSpPr>
          <p:cNvPr id="7" name="TextBox 6"/>
          <p:cNvSpPr txBox="1"/>
          <p:nvPr/>
        </p:nvSpPr>
        <p:spPr>
          <a:xfrm>
            <a:off x="4579278" y="4701907"/>
            <a:ext cx="3276600" cy="923330"/>
          </a:xfrm>
          <a:prstGeom prst="rect">
            <a:avLst/>
          </a:prstGeom>
          <a:solidFill>
            <a:schemeClr val="accent6">
              <a:lumMod val="60000"/>
              <a:lumOff val="40000"/>
            </a:schemeClr>
          </a:solidFill>
          <a:ln>
            <a:solidFill>
              <a:schemeClr val="accent1"/>
            </a:solidFill>
          </a:ln>
        </p:spPr>
        <p:txBody>
          <a:bodyPr wrap="square" rtlCol="0" anchor="ctr">
            <a:spAutoFit/>
          </a:bodyPr>
          <a:lstStyle/>
          <a:p>
            <a:pPr algn="ctr"/>
            <a:endParaRPr lang="en-US" dirty="0" smtClean="0"/>
          </a:p>
          <a:p>
            <a:pPr algn="ctr"/>
            <a:r>
              <a:rPr lang="en-US" dirty="0" smtClean="0"/>
              <a:t>Insert Photo</a:t>
            </a:r>
          </a:p>
          <a:p>
            <a:pPr algn="ctr"/>
            <a:endParaRPr lang="en-US"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8491" y="2651393"/>
            <a:ext cx="5286834" cy="2973844"/>
          </a:xfrm>
          <a:prstGeom prst="rect">
            <a:avLst/>
          </a:prstGeom>
        </p:spPr>
      </p:pic>
    </p:spTree>
    <p:extLst>
      <p:ext uri="{BB962C8B-B14F-4D97-AF65-F5344CB8AC3E}">
        <p14:creationId xmlns:p14="http://schemas.microsoft.com/office/powerpoint/2010/main" val="309611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861" y="834189"/>
            <a:ext cx="8436278" cy="5522161"/>
          </a:xfrm>
        </p:spPr>
        <p:txBody>
          <a:bodyPr numCol="2">
            <a:normAutofit/>
          </a:bodyPr>
          <a:lstStyle/>
          <a:p>
            <a:pPr lvl="1">
              <a:lnSpc>
                <a:spcPct val="150000"/>
              </a:lnSpc>
              <a:buFont typeface="Wingdings" panose="05000000000000000000" pitchFamily="2" charset="2"/>
              <a:buChar char="Ø"/>
            </a:pPr>
            <a:r>
              <a:rPr lang="en-US" sz="2400" dirty="0" smtClean="0">
                <a:latin typeface="Times" panose="02020603050405020304" pitchFamily="18" charset="0"/>
                <a:cs typeface="Times" panose="02020603050405020304" pitchFamily="18" charset="0"/>
              </a:rPr>
              <a:t>Siding </a:t>
            </a:r>
            <a:r>
              <a:rPr lang="en-US" sz="2400" dirty="0">
                <a:latin typeface="Times" panose="02020603050405020304" pitchFamily="18" charset="0"/>
                <a:cs typeface="Times" panose="02020603050405020304" pitchFamily="18" charset="0"/>
              </a:rPr>
              <a:t>&amp; </a:t>
            </a:r>
            <a:r>
              <a:rPr lang="en-US" sz="2400" dirty="0" smtClean="0">
                <a:latin typeface="Times" panose="02020603050405020304" pitchFamily="18" charset="0"/>
                <a:cs typeface="Times" panose="02020603050405020304" pitchFamily="18" charset="0"/>
              </a:rPr>
              <a:t>Gutters/down spouts</a:t>
            </a:r>
            <a:endParaRPr lang="en-US" sz="2400" dirty="0">
              <a:latin typeface="Times" panose="02020603050405020304" pitchFamily="18" charset="0"/>
              <a:cs typeface="Times" panose="02020603050405020304" pitchFamily="18" charset="0"/>
            </a:endParaRPr>
          </a:p>
          <a:p>
            <a:pPr lvl="1">
              <a:lnSpc>
                <a:spcPct val="150000"/>
              </a:lnSpc>
              <a:buFont typeface="Wingdings" panose="05000000000000000000" pitchFamily="2" charset="2"/>
              <a:buChar char="Ø"/>
            </a:pPr>
            <a:r>
              <a:rPr lang="en-US" sz="2400" dirty="0">
                <a:latin typeface="Times" panose="02020603050405020304" pitchFamily="18" charset="0"/>
                <a:cs typeface="Times" panose="02020603050405020304" pitchFamily="18" charset="0"/>
              </a:rPr>
              <a:t>Roofing </a:t>
            </a:r>
          </a:p>
          <a:p>
            <a:pPr lvl="1">
              <a:lnSpc>
                <a:spcPct val="150000"/>
              </a:lnSpc>
              <a:buFont typeface="Wingdings" panose="05000000000000000000" pitchFamily="2" charset="2"/>
              <a:buChar char="Ø"/>
            </a:pPr>
            <a:r>
              <a:rPr lang="en-US" sz="2400" dirty="0">
                <a:latin typeface="Times" panose="02020603050405020304" pitchFamily="18" charset="0"/>
                <a:cs typeface="Times" panose="02020603050405020304" pitchFamily="18" charset="0"/>
              </a:rPr>
              <a:t>Painting </a:t>
            </a:r>
          </a:p>
          <a:p>
            <a:pPr lvl="1">
              <a:lnSpc>
                <a:spcPct val="150000"/>
              </a:lnSpc>
              <a:buFont typeface="Wingdings" panose="05000000000000000000" pitchFamily="2" charset="2"/>
              <a:buChar char="Ø"/>
            </a:pPr>
            <a:r>
              <a:rPr lang="en-US" sz="2400" dirty="0">
                <a:latin typeface="Times" panose="02020603050405020304" pitchFamily="18" charset="0"/>
                <a:cs typeface="Times" panose="02020603050405020304" pitchFamily="18" charset="0"/>
              </a:rPr>
              <a:t>Landscaping  </a:t>
            </a:r>
          </a:p>
          <a:p>
            <a:pPr lvl="1">
              <a:lnSpc>
                <a:spcPct val="150000"/>
              </a:lnSpc>
              <a:buFont typeface="Wingdings" panose="05000000000000000000" pitchFamily="2" charset="2"/>
              <a:buChar char="Ø"/>
            </a:pPr>
            <a:r>
              <a:rPr lang="en-US" sz="2400" dirty="0">
                <a:latin typeface="Times" panose="02020603050405020304" pitchFamily="18" charset="0"/>
                <a:cs typeface="Times" panose="02020603050405020304" pitchFamily="18" charset="0"/>
              </a:rPr>
              <a:t>Drywall hanging and finishing</a:t>
            </a:r>
          </a:p>
          <a:p>
            <a:pPr lvl="1">
              <a:lnSpc>
                <a:spcPct val="150000"/>
              </a:lnSpc>
              <a:buFont typeface="Wingdings" panose="05000000000000000000" pitchFamily="2" charset="2"/>
              <a:buChar char="Ø"/>
            </a:pPr>
            <a:r>
              <a:rPr lang="en-US" sz="2400" dirty="0">
                <a:latin typeface="Times" panose="02020603050405020304" pitchFamily="18" charset="0"/>
                <a:cs typeface="Times" panose="02020603050405020304" pitchFamily="18" charset="0"/>
              </a:rPr>
              <a:t>Window and </a:t>
            </a:r>
            <a:r>
              <a:rPr lang="en-US" sz="2400" dirty="0" smtClean="0">
                <a:latin typeface="Times" panose="02020603050405020304" pitchFamily="18" charset="0"/>
                <a:cs typeface="Times" panose="02020603050405020304" pitchFamily="18" charset="0"/>
              </a:rPr>
              <a:t>Door </a:t>
            </a:r>
            <a:r>
              <a:rPr lang="en-US" sz="2400" dirty="0">
                <a:latin typeface="Times" panose="02020603050405020304" pitchFamily="18" charset="0"/>
                <a:cs typeface="Times" panose="02020603050405020304" pitchFamily="18" charset="0"/>
              </a:rPr>
              <a:t>installation</a:t>
            </a:r>
          </a:p>
          <a:p>
            <a:pPr lvl="1">
              <a:lnSpc>
                <a:spcPct val="150000"/>
              </a:lnSpc>
              <a:buFont typeface="Wingdings" panose="05000000000000000000" pitchFamily="2" charset="2"/>
              <a:buChar char="Ø"/>
            </a:pPr>
            <a:r>
              <a:rPr lang="en-US" sz="2400" dirty="0" smtClean="0">
                <a:latin typeface="Times" panose="02020603050405020304" pitchFamily="18" charset="0"/>
                <a:cs typeface="Times" panose="02020603050405020304" pitchFamily="18" charset="0"/>
              </a:rPr>
              <a:t>Electrical work</a:t>
            </a:r>
          </a:p>
          <a:p>
            <a:pPr lvl="1">
              <a:lnSpc>
                <a:spcPct val="150000"/>
              </a:lnSpc>
              <a:buFont typeface="Wingdings" panose="05000000000000000000" pitchFamily="2" charset="2"/>
              <a:buChar char="Ø"/>
            </a:pPr>
            <a:r>
              <a:rPr lang="en-US" sz="2400" dirty="0" smtClean="0">
                <a:latin typeface="Times" panose="02020603050405020304" pitchFamily="18" charset="0"/>
                <a:cs typeface="Times" panose="02020603050405020304" pitchFamily="18" charset="0"/>
              </a:rPr>
              <a:t>Concrete work</a:t>
            </a:r>
          </a:p>
          <a:p>
            <a:pPr lvl="1">
              <a:lnSpc>
                <a:spcPct val="150000"/>
              </a:lnSpc>
              <a:buFont typeface="Wingdings" panose="05000000000000000000" pitchFamily="2" charset="2"/>
              <a:buChar char="Ø"/>
            </a:pPr>
            <a:r>
              <a:rPr lang="en-US" sz="2400" dirty="0" smtClean="0">
                <a:latin typeface="Times" panose="02020603050405020304" pitchFamily="18" charset="0"/>
                <a:cs typeface="Times" panose="02020603050405020304" pitchFamily="18" charset="0"/>
              </a:rPr>
              <a:t>Floor covering</a:t>
            </a:r>
          </a:p>
          <a:p>
            <a:pPr lvl="1">
              <a:lnSpc>
                <a:spcPct val="150000"/>
              </a:lnSpc>
              <a:buFont typeface="Wingdings" panose="05000000000000000000" pitchFamily="2" charset="2"/>
              <a:buChar char="Ø"/>
            </a:pPr>
            <a:r>
              <a:rPr lang="en-US" sz="2400" dirty="0" smtClean="0">
                <a:latin typeface="Times" panose="02020603050405020304" pitchFamily="18" charset="0"/>
                <a:cs typeface="Times" panose="02020603050405020304" pitchFamily="18" charset="0"/>
              </a:rPr>
              <a:t>Cabinetry &amp; Countertops</a:t>
            </a:r>
          </a:p>
          <a:p>
            <a:pPr lvl="1">
              <a:lnSpc>
                <a:spcPct val="150000"/>
              </a:lnSpc>
              <a:buFont typeface="Wingdings" panose="05000000000000000000" pitchFamily="2" charset="2"/>
              <a:buChar char="Ø"/>
            </a:pPr>
            <a:r>
              <a:rPr lang="en-US" sz="2400" dirty="0" smtClean="0">
                <a:latin typeface="Times" panose="02020603050405020304" pitchFamily="18" charset="0"/>
                <a:cs typeface="Times" panose="02020603050405020304" pitchFamily="18" charset="0"/>
              </a:rPr>
              <a:t>Providing lunch</a:t>
            </a:r>
          </a:p>
          <a:p>
            <a:pPr lvl="1">
              <a:lnSpc>
                <a:spcPct val="150000"/>
              </a:lnSpc>
              <a:buFont typeface="Wingdings" panose="05000000000000000000" pitchFamily="2" charset="2"/>
              <a:buChar char="Ø"/>
            </a:pPr>
            <a:r>
              <a:rPr lang="en-US" sz="2400" dirty="0" smtClean="0">
                <a:latin typeface="Times" panose="02020603050405020304" pitchFamily="18" charset="0"/>
                <a:cs typeface="Times" panose="02020603050405020304" pitchFamily="18" charset="0"/>
              </a:rPr>
              <a:t>Tool repair</a:t>
            </a:r>
          </a:p>
          <a:p>
            <a:pPr lvl="1">
              <a:lnSpc>
                <a:spcPct val="150000"/>
              </a:lnSpc>
              <a:buFont typeface="Wingdings" panose="05000000000000000000" pitchFamily="2" charset="2"/>
              <a:buChar char="Ø"/>
            </a:pPr>
            <a:r>
              <a:rPr lang="en-US" sz="2400" dirty="0" smtClean="0">
                <a:latin typeface="Times" panose="02020603050405020304" pitchFamily="18" charset="0"/>
                <a:cs typeface="Times" panose="02020603050405020304" pitchFamily="18" charset="0"/>
              </a:rPr>
              <a:t>Truck Repair</a:t>
            </a:r>
          </a:p>
          <a:p>
            <a:pPr lvl="1">
              <a:lnSpc>
                <a:spcPct val="150000"/>
              </a:lnSpc>
              <a:buFont typeface="Wingdings" panose="05000000000000000000" pitchFamily="2" charset="2"/>
              <a:buChar char="Ø"/>
            </a:pPr>
            <a:endParaRPr lang="en-US" sz="2400" dirty="0" smtClean="0">
              <a:latin typeface="Times" panose="02020603050405020304" pitchFamily="18" charset="0"/>
              <a:cs typeface="Times"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AD0AD619-E132-44D0-A2CC-A102C246AB5F}" type="slidenum">
              <a:rPr lang="en-US" smtClean="0"/>
              <a:pPr>
                <a:defRPr/>
              </a:pPr>
              <a:t>21</a:t>
            </a:fld>
            <a:endParaRPr lang="en-US" dirty="0"/>
          </a:p>
        </p:txBody>
      </p:sp>
    </p:spTree>
    <p:extLst>
      <p:ext uri="{BB962C8B-B14F-4D97-AF65-F5344CB8AC3E}">
        <p14:creationId xmlns:p14="http://schemas.microsoft.com/office/powerpoint/2010/main" val="311272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ReStore Volunteer opportunities</a:t>
            </a:r>
            <a:endParaRPr lang="en-US" dirty="0"/>
          </a:p>
        </p:txBody>
      </p:sp>
      <p:sp>
        <p:nvSpPr>
          <p:cNvPr id="3" name="Content Placeholder 2"/>
          <p:cNvSpPr>
            <a:spLocks noGrp="1"/>
          </p:cNvSpPr>
          <p:nvPr>
            <p:ph idx="1"/>
          </p:nvPr>
        </p:nvSpPr>
        <p:spPr>
          <a:xfrm>
            <a:off x="457200" y="1143000"/>
            <a:ext cx="8229600" cy="4983163"/>
          </a:xfrm>
        </p:spPr>
        <p:txBody>
          <a:bodyPr/>
          <a:lstStyle/>
          <a:p>
            <a:pPr marL="0" indent="0">
              <a:buNone/>
            </a:pPr>
            <a:endParaRPr lang="en-US" sz="2000" b="1" dirty="0" smtClean="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lgn="ctr">
              <a:buNone/>
            </a:pPr>
            <a:r>
              <a:rPr lang="en-US" sz="2000" b="1" dirty="0" smtClean="0"/>
              <a:t>Come volunteer with us!  </a:t>
            </a:r>
            <a:endParaRPr lang="en-US" sz="2000" b="1" dirty="0"/>
          </a:p>
          <a:p>
            <a:pPr marL="0" indent="0">
              <a:buNone/>
            </a:pPr>
            <a:endParaRPr lang="en-US" sz="2000" b="1" dirty="0" smtClean="0"/>
          </a:p>
          <a:p>
            <a:pPr marL="0" indent="0">
              <a:buNone/>
            </a:pPr>
            <a:endParaRPr lang="en-US" sz="2000" b="1" dirty="0"/>
          </a:p>
          <a:p>
            <a:pPr marL="0" indent="0" algn="ctr">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endParaRPr lang="en-US" dirty="0"/>
          </a:p>
        </p:txBody>
      </p:sp>
      <p:sp>
        <p:nvSpPr>
          <p:cNvPr id="4" name="Slide Number Placeholder 3"/>
          <p:cNvSpPr>
            <a:spLocks noGrp="1"/>
          </p:cNvSpPr>
          <p:nvPr>
            <p:ph type="sldNum" sz="quarter" idx="12"/>
          </p:nvPr>
        </p:nvSpPr>
        <p:spPr/>
        <p:txBody>
          <a:bodyPr/>
          <a:lstStyle/>
          <a:p>
            <a:pPr>
              <a:defRPr/>
            </a:pPr>
            <a:fld id="{AD0AD619-E132-44D0-A2CC-A102C246AB5F}" type="slidenum">
              <a:rPr lang="en-US" smtClean="0"/>
              <a:pPr>
                <a:defRPr/>
              </a:pPr>
              <a:t>22</a:t>
            </a:fld>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68567">
            <a:off x="562590" y="4444422"/>
            <a:ext cx="2311959" cy="1733969"/>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369477">
            <a:off x="6340203" y="1408185"/>
            <a:ext cx="2146229" cy="1609671"/>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444162">
            <a:off x="745373" y="1334723"/>
            <a:ext cx="2132624" cy="1599468"/>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496431">
            <a:off x="6299831" y="4442229"/>
            <a:ext cx="2235200" cy="1676400"/>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8975" y="2672039"/>
            <a:ext cx="2978817" cy="1996572"/>
          </a:xfrm>
          <a:prstGeom prst="rect">
            <a:avLst/>
          </a:prstGeom>
        </p:spPr>
      </p:pic>
    </p:spTree>
    <p:extLst>
      <p:ext uri="{BB962C8B-B14F-4D97-AF65-F5344CB8AC3E}">
        <p14:creationId xmlns:p14="http://schemas.microsoft.com/office/powerpoint/2010/main" val="43550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279"/>
            <a:ext cx="8229600" cy="4409657"/>
          </a:xfrm>
        </p:spPr>
        <p:txBody>
          <a:bodyPr>
            <a:normAutofit lnSpcReduction="10000"/>
          </a:bodyPr>
          <a:lstStyle/>
          <a:p>
            <a:pPr lvl="0"/>
            <a:endParaRPr lang="en-US" dirty="0" smtClean="0"/>
          </a:p>
          <a:p>
            <a:pPr lvl="1">
              <a:lnSpc>
                <a:spcPct val="150000"/>
              </a:lnSpc>
              <a:buFont typeface="Wingdings" panose="05000000000000000000" pitchFamily="2" charset="2"/>
              <a:buChar char="Ø"/>
            </a:pPr>
            <a:r>
              <a:rPr lang="en-US" sz="3200" dirty="0" smtClean="0">
                <a:latin typeface="Times" panose="02020603050405020304" pitchFamily="18" charset="0"/>
                <a:cs typeface="Times" panose="02020603050405020304" pitchFamily="18" charset="0"/>
              </a:rPr>
              <a:t>Cashiers </a:t>
            </a:r>
            <a:r>
              <a:rPr lang="en-US" sz="3200" dirty="0">
                <a:latin typeface="Times" panose="02020603050405020304" pitchFamily="18" charset="0"/>
                <a:cs typeface="Times" panose="02020603050405020304" pitchFamily="18" charset="0"/>
              </a:rPr>
              <a:t>/ Office Staff / Marketing</a:t>
            </a:r>
          </a:p>
          <a:p>
            <a:pPr lvl="1">
              <a:lnSpc>
                <a:spcPct val="150000"/>
              </a:lnSpc>
              <a:buFont typeface="Wingdings" panose="05000000000000000000" pitchFamily="2" charset="2"/>
              <a:buChar char="Ø"/>
            </a:pPr>
            <a:r>
              <a:rPr lang="en-US" sz="3200" dirty="0">
                <a:latin typeface="Times" panose="02020603050405020304" pitchFamily="18" charset="0"/>
                <a:cs typeface="Times" panose="02020603050405020304" pitchFamily="18" charset="0"/>
              </a:rPr>
              <a:t>Product Preparation and Assistants</a:t>
            </a:r>
          </a:p>
          <a:p>
            <a:pPr lvl="1">
              <a:lnSpc>
                <a:spcPct val="150000"/>
              </a:lnSpc>
              <a:buFont typeface="Wingdings" panose="05000000000000000000" pitchFamily="2" charset="2"/>
              <a:buChar char="Ø"/>
            </a:pPr>
            <a:r>
              <a:rPr lang="en-US" sz="3200" dirty="0">
                <a:latin typeface="Times" panose="02020603050405020304" pitchFamily="18" charset="0"/>
                <a:cs typeface="Times" panose="02020603050405020304" pitchFamily="18" charset="0"/>
              </a:rPr>
              <a:t>Donation/Product Pick-up with ReStore Staff</a:t>
            </a:r>
          </a:p>
          <a:p>
            <a:pPr lvl="1">
              <a:lnSpc>
                <a:spcPct val="150000"/>
              </a:lnSpc>
              <a:buFont typeface="Wingdings" panose="05000000000000000000" pitchFamily="2" charset="2"/>
              <a:buChar char="Ø"/>
            </a:pPr>
            <a:r>
              <a:rPr lang="en-US" sz="3200" dirty="0">
                <a:latin typeface="Times" panose="02020603050405020304" pitchFamily="18" charset="0"/>
                <a:cs typeface="Times" panose="02020603050405020304" pitchFamily="18" charset="0"/>
              </a:rPr>
              <a:t>Construction, Cleanup and </a:t>
            </a:r>
            <a:r>
              <a:rPr lang="en-US" sz="3200" dirty="0" smtClean="0">
                <a:latin typeface="Times" panose="02020603050405020304" pitchFamily="18" charset="0"/>
                <a:cs typeface="Times" panose="02020603050405020304" pitchFamily="18" charset="0"/>
              </a:rPr>
              <a:t>Maintenance</a:t>
            </a:r>
          </a:p>
          <a:p>
            <a:pPr lvl="1"/>
            <a:endParaRPr lang="en-US"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lgn="ctr">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endParaRPr lang="en-US" dirty="0"/>
          </a:p>
        </p:txBody>
      </p:sp>
      <p:sp>
        <p:nvSpPr>
          <p:cNvPr id="4" name="Slide Number Placeholder 3"/>
          <p:cNvSpPr>
            <a:spLocks noGrp="1"/>
          </p:cNvSpPr>
          <p:nvPr>
            <p:ph type="sldNum" sz="quarter" idx="12"/>
          </p:nvPr>
        </p:nvSpPr>
        <p:spPr/>
        <p:txBody>
          <a:bodyPr/>
          <a:lstStyle/>
          <a:p>
            <a:pPr>
              <a:defRPr/>
            </a:pPr>
            <a:fld id="{AD0AD619-E132-44D0-A2CC-A102C246AB5F}" type="slidenum">
              <a:rPr lang="en-US" smtClean="0"/>
              <a:pPr>
                <a:defRPr/>
              </a:pPr>
              <a:t>23</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283" y="4827499"/>
            <a:ext cx="7487433" cy="1711413"/>
          </a:xfrm>
          <a:prstGeom prst="rect">
            <a:avLst/>
          </a:prstGeom>
        </p:spPr>
      </p:pic>
    </p:spTree>
    <p:extLst>
      <p:ext uri="{BB962C8B-B14F-4D97-AF65-F5344CB8AC3E}">
        <p14:creationId xmlns:p14="http://schemas.microsoft.com/office/powerpoint/2010/main" val="426050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Administrative volunteers</a:t>
            </a:r>
            <a:endParaRPr lang="en-US" dirty="0"/>
          </a:p>
        </p:txBody>
      </p:sp>
      <p:sp>
        <p:nvSpPr>
          <p:cNvPr id="3" name="Content Placeholder 2"/>
          <p:cNvSpPr>
            <a:spLocks noGrp="1"/>
          </p:cNvSpPr>
          <p:nvPr>
            <p:ph idx="1"/>
          </p:nvPr>
        </p:nvSpPr>
        <p:spPr>
          <a:xfrm>
            <a:off x="3745282" y="1417638"/>
            <a:ext cx="4941518" cy="4924925"/>
          </a:xfrm>
        </p:spPr>
        <p:txBody>
          <a:bodyPr>
            <a:normAutofit/>
          </a:bodyPr>
          <a:lstStyle/>
          <a:p>
            <a:pPr marL="0" indent="0">
              <a:buNone/>
            </a:pPr>
            <a:r>
              <a:rPr lang="en-US" dirty="0" smtClean="0">
                <a:latin typeface="Times" panose="02020603050405020304" pitchFamily="18" charset="0"/>
                <a:cs typeface="Times" panose="02020603050405020304" pitchFamily="18" charset="0"/>
              </a:rPr>
              <a:t>The </a:t>
            </a:r>
            <a:r>
              <a:rPr lang="en-US" dirty="0">
                <a:latin typeface="Times" panose="02020603050405020304" pitchFamily="18" charset="0"/>
                <a:cs typeface="Times" panose="02020603050405020304" pitchFamily="18" charset="0"/>
              </a:rPr>
              <a:t>Habitat office is the </a:t>
            </a:r>
            <a:r>
              <a:rPr lang="en-US" dirty="0" smtClean="0">
                <a:latin typeface="Times" panose="02020603050405020304" pitchFamily="18" charset="0"/>
                <a:cs typeface="Times" panose="02020603050405020304" pitchFamily="18" charset="0"/>
              </a:rPr>
              <a:t>hub </a:t>
            </a:r>
            <a:r>
              <a:rPr lang="en-US" dirty="0">
                <a:latin typeface="Times" panose="02020603050405020304" pitchFamily="18" charset="0"/>
                <a:cs typeface="Times" panose="02020603050405020304" pitchFamily="18" charset="0"/>
              </a:rPr>
              <a:t>of </a:t>
            </a:r>
            <a:r>
              <a:rPr lang="en-US" dirty="0" smtClean="0">
                <a:latin typeface="Times" panose="02020603050405020304" pitchFamily="18" charset="0"/>
                <a:cs typeface="Times" panose="02020603050405020304" pitchFamily="18" charset="0"/>
              </a:rPr>
              <a:t>the organization.</a:t>
            </a:r>
          </a:p>
          <a:p>
            <a:pPr marL="0" indent="0">
              <a:buNone/>
            </a:pPr>
            <a:endParaRPr lang="en-US" dirty="0">
              <a:latin typeface="Times" panose="02020603050405020304" pitchFamily="18" charset="0"/>
              <a:cs typeface="Times" panose="02020603050405020304" pitchFamily="18" charset="0"/>
            </a:endParaRPr>
          </a:p>
          <a:p>
            <a:pPr>
              <a:buFont typeface="Wingdings" panose="05000000000000000000" pitchFamily="2" charset="2"/>
              <a:buChar char="Ø"/>
            </a:pPr>
            <a:r>
              <a:rPr lang="en-US" sz="2800" dirty="0">
                <a:latin typeface="Times" panose="02020603050405020304" pitchFamily="18" charset="0"/>
                <a:cs typeface="Times" panose="02020603050405020304" pitchFamily="18" charset="0"/>
              </a:rPr>
              <a:t>Volunteers help with reception, filing, mailings, data entry, graphic design, </a:t>
            </a:r>
            <a:r>
              <a:rPr lang="en-US" sz="2800" dirty="0" smtClean="0">
                <a:latin typeface="Times" panose="02020603050405020304" pitchFamily="18" charset="0"/>
                <a:cs typeface="Times" panose="02020603050405020304" pitchFamily="18" charset="0"/>
              </a:rPr>
              <a:t>web support and </a:t>
            </a:r>
            <a:r>
              <a:rPr lang="en-US" sz="2800" dirty="0">
                <a:latin typeface="Times" panose="02020603050405020304" pitchFamily="18" charset="0"/>
                <a:cs typeface="Times" panose="02020603050405020304" pitchFamily="18" charset="0"/>
              </a:rPr>
              <a:t>cleaning.</a:t>
            </a:r>
          </a:p>
          <a:p>
            <a:pPr>
              <a:buFont typeface="Wingdings" panose="05000000000000000000" pitchFamily="2" charset="2"/>
              <a:buChar char="Ø"/>
            </a:pPr>
            <a:r>
              <a:rPr lang="en-US" sz="2800" dirty="0">
                <a:latin typeface="Times" panose="02020603050405020304" pitchFamily="18" charset="0"/>
                <a:cs typeface="Times" panose="02020603050405020304" pitchFamily="18" charset="0"/>
              </a:rPr>
              <a:t>Volunteers make </a:t>
            </a:r>
            <a:r>
              <a:rPr lang="en-US" sz="2800" dirty="0" smtClean="0">
                <a:latin typeface="Times" panose="02020603050405020304" pitchFamily="18" charset="0"/>
                <a:cs typeface="Times" panose="02020603050405020304" pitchFamily="18" charset="0"/>
              </a:rPr>
              <a:t>up our Board of Directors </a:t>
            </a:r>
            <a:r>
              <a:rPr lang="en-US" sz="2800" dirty="0">
                <a:latin typeface="Times" panose="02020603050405020304" pitchFamily="18" charset="0"/>
                <a:cs typeface="Times" panose="02020603050405020304" pitchFamily="18" charset="0"/>
              </a:rPr>
              <a:t>and C</a:t>
            </a:r>
            <a:r>
              <a:rPr lang="en-US" sz="2800" dirty="0" smtClean="0">
                <a:latin typeface="Times" panose="02020603050405020304" pitchFamily="18" charset="0"/>
                <a:cs typeface="Times" panose="02020603050405020304" pitchFamily="18" charset="0"/>
              </a:rPr>
              <a:t>ommittee personnel</a:t>
            </a:r>
            <a:r>
              <a:rPr lang="en-US" sz="2800" dirty="0">
                <a:latin typeface="Times" panose="02020603050405020304" pitchFamily="18" charset="0"/>
                <a:cs typeface="Times" panose="02020603050405020304" pitchFamily="18" charset="0"/>
              </a:rPr>
              <a:t>.</a:t>
            </a:r>
          </a:p>
        </p:txBody>
      </p:sp>
      <p:sp>
        <p:nvSpPr>
          <p:cNvPr id="4" name="Slide Number Placeholder 3"/>
          <p:cNvSpPr>
            <a:spLocks noGrp="1"/>
          </p:cNvSpPr>
          <p:nvPr>
            <p:ph type="sldNum" sz="quarter" idx="12"/>
          </p:nvPr>
        </p:nvSpPr>
        <p:spPr/>
        <p:txBody>
          <a:bodyPr/>
          <a:lstStyle/>
          <a:p>
            <a:pPr>
              <a:defRPr/>
            </a:pPr>
            <a:fld id="{AD0AD619-E132-44D0-A2CC-A102C246AB5F}" type="slidenum">
              <a:rPr lang="en-US" smtClean="0"/>
              <a:pPr>
                <a:defRPr/>
              </a:pPr>
              <a:t>24</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7638"/>
            <a:ext cx="3625025" cy="5500851"/>
          </a:xfrm>
          <a:prstGeom prst="rect">
            <a:avLst/>
          </a:prstGeom>
        </p:spPr>
      </p:pic>
    </p:spTree>
    <p:extLst>
      <p:ext uri="{BB962C8B-B14F-4D97-AF65-F5344CB8AC3E}">
        <p14:creationId xmlns:p14="http://schemas.microsoft.com/office/powerpoint/2010/main" val="165591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Benefits of </a:t>
            </a:r>
            <a:r>
              <a:rPr lang="en-US" dirty="0" smtClean="0">
                <a:solidFill>
                  <a:schemeClr val="bg1"/>
                </a:solidFill>
              </a:rPr>
              <a:t>volunteering</a:t>
            </a:r>
            <a:endParaRPr lang="en-US" i="0" dirty="0">
              <a:solidFill>
                <a:schemeClr val="bg1"/>
              </a:solidFill>
            </a:endParaRPr>
          </a:p>
        </p:txBody>
      </p:sp>
      <p:sp>
        <p:nvSpPr>
          <p:cNvPr id="3" name="Content Placeholder 2"/>
          <p:cNvSpPr>
            <a:spLocks noGrp="1"/>
          </p:cNvSpPr>
          <p:nvPr>
            <p:ph idx="1"/>
          </p:nvPr>
        </p:nvSpPr>
        <p:spPr>
          <a:xfrm>
            <a:off x="457200" y="1600200"/>
            <a:ext cx="5382126" cy="4819650"/>
          </a:xfrm>
        </p:spPr>
        <p:txBody>
          <a:bodyPr>
            <a:normAutofit fontScale="92500" lnSpcReduction="20000"/>
          </a:bodyPr>
          <a:lstStyle/>
          <a:p>
            <a:endParaRPr lang="en-US" sz="2800" dirty="0" smtClean="0"/>
          </a:p>
          <a:p>
            <a:pPr lvl="0">
              <a:buFont typeface="Wingdings" panose="05000000000000000000" pitchFamily="2" charset="2"/>
              <a:buChar char="Ø"/>
            </a:pPr>
            <a:r>
              <a:rPr lang="en-US" smtClean="0"/>
              <a:t>Practical</a:t>
            </a:r>
            <a:endParaRPr lang="en-US" dirty="0"/>
          </a:p>
          <a:p>
            <a:pPr lvl="0">
              <a:buFont typeface="Wingdings" panose="05000000000000000000" pitchFamily="2" charset="2"/>
              <a:buChar char="Ø"/>
            </a:pPr>
            <a:r>
              <a:rPr lang="en-US" dirty="0" smtClean="0"/>
              <a:t>Relational</a:t>
            </a:r>
            <a:endParaRPr lang="en-US" dirty="0"/>
          </a:p>
          <a:p>
            <a:pPr lvl="0">
              <a:buFont typeface="Wingdings" panose="05000000000000000000" pitchFamily="2" charset="2"/>
              <a:buChar char="Ø"/>
            </a:pPr>
            <a:r>
              <a:rPr lang="en-US" dirty="0" smtClean="0"/>
              <a:t>Emotional</a:t>
            </a:r>
            <a:endParaRPr lang="en-US" dirty="0"/>
          </a:p>
          <a:p>
            <a:pPr lvl="0">
              <a:buFont typeface="Wingdings" panose="05000000000000000000" pitchFamily="2" charset="2"/>
              <a:buChar char="Ø"/>
            </a:pPr>
            <a:r>
              <a:rPr lang="en-US" dirty="0" smtClean="0"/>
              <a:t>Spiritual</a:t>
            </a:r>
            <a:endParaRPr lang="en-US" dirty="0"/>
          </a:p>
          <a:p>
            <a:pPr marL="0" indent="0">
              <a:buNone/>
            </a:pPr>
            <a:endParaRPr lang="en-US" dirty="0"/>
          </a:p>
          <a:p>
            <a:pPr marL="0" indent="0">
              <a:buNone/>
            </a:pPr>
            <a:r>
              <a:rPr lang="en-US" dirty="0"/>
              <a:t>Community, church, and corporate</a:t>
            </a:r>
          </a:p>
          <a:p>
            <a:pPr marL="0" indent="0">
              <a:buNone/>
            </a:pPr>
            <a:r>
              <a:rPr lang="en-US" dirty="0"/>
              <a:t>groups, as well as individuals, </a:t>
            </a:r>
          </a:p>
          <a:p>
            <a:pPr marL="0" indent="0">
              <a:buNone/>
            </a:pPr>
            <a:r>
              <a:rPr lang="en-US" dirty="0"/>
              <a:t>are welcome to </a:t>
            </a:r>
            <a:r>
              <a:rPr lang="en-US" dirty="0" smtClean="0"/>
              <a:t>part of the Habitat volunteer family.</a:t>
            </a:r>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3820" y="1627514"/>
            <a:ext cx="3480179" cy="5230485"/>
          </a:xfrm>
          <a:prstGeom prst="rect">
            <a:avLst/>
          </a:prstGeom>
        </p:spPr>
      </p:pic>
    </p:spTree>
    <p:extLst>
      <p:ext uri="{BB962C8B-B14F-4D97-AF65-F5344CB8AC3E}">
        <p14:creationId xmlns:p14="http://schemas.microsoft.com/office/powerpoint/2010/main" val="76071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462690"/>
            <a:ext cx="9144000" cy="5395310"/>
          </a:xfrm>
          <a:prstGeom prst="rect">
            <a:avLst/>
          </a:prstGeom>
          <a:solidFill>
            <a:srgbClr val="82AAD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 name="Picture Placeholder 6" descr="15.45719_VIE_VolunteerEdu_PPT218.png"/>
          <p:cNvPicPr>
            <a:picLocks noGrp="1" noChangeAspect="1"/>
          </p:cNvPicPr>
          <p:nvPr>
            <p:ph type="pic" sz="quarter" idx="13"/>
          </p:nvPr>
        </p:nvPicPr>
        <p:blipFill>
          <a:blip r:embed="rId3" cstate="email">
            <a:alphaModFix amt="50000"/>
            <a:extLst>
              <a:ext uri="{28A0092B-C50C-407E-A947-70E740481C1C}">
                <a14:useLocalDpi xmlns:a14="http://schemas.microsoft.com/office/drawing/2010/main"/>
              </a:ext>
            </a:extLst>
          </a:blip>
          <a:srcRect/>
          <a:stretch>
            <a:fillRect/>
          </a:stretch>
        </p:blipFill>
        <p:spPr>
          <a:xfrm>
            <a:off x="0" y="1609725"/>
            <a:ext cx="9144000" cy="5248275"/>
          </a:xfrm>
        </p:spPr>
      </p:pic>
      <p:pic>
        <p:nvPicPr>
          <p:cNvPr id="8" name="Picture Placeholder 7" descr="15.45719_VIE_VolunteerEdu_PPT228.png"/>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p:pic>
      <p:sp>
        <p:nvSpPr>
          <p:cNvPr id="5" name="Title 4"/>
          <p:cNvSpPr>
            <a:spLocks noGrp="1"/>
          </p:cNvSpPr>
          <p:nvPr>
            <p:ph type="title"/>
          </p:nvPr>
        </p:nvSpPr>
        <p:spPr>
          <a:xfrm>
            <a:off x="369518" y="1786607"/>
            <a:ext cx="8229600" cy="3730469"/>
          </a:xfrm>
        </p:spPr>
        <p:txBody>
          <a:bodyPr/>
          <a:lstStyle/>
          <a:p>
            <a:r>
              <a:rPr lang="en-US" dirty="0" smtClean="0"/>
              <a:t>Lima’s</a:t>
            </a:r>
            <a:r>
              <a:rPr lang="en-US" dirty="0" smtClean="0"/>
              <a:t/>
            </a:r>
            <a:br>
              <a:rPr lang="en-US" dirty="0" smtClean="0"/>
            </a:br>
            <a:r>
              <a:rPr lang="en-US" dirty="0" smtClean="0"/>
              <a:t>most Pressing</a:t>
            </a:r>
            <a:br>
              <a:rPr lang="en-US" dirty="0" smtClean="0"/>
            </a:br>
            <a:r>
              <a:rPr lang="en-US" dirty="0" smtClean="0"/>
              <a:t>needs</a:t>
            </a:r>
            <a:endParaRPr lang="en-US" dirty="0"/>
          </a:p>
        </p:txBody>
      </p:sp>
      <p:pic>
        <p:nvPicPr>
          <p:cNvPr id="10" name="Picture Placeholder 9" descr="HFH_SINGLELINE_LOGO_wht.eps"/>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9157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547" y="465221"/>
            <a:ext cx="4796590" cy="1042736"/>
          </a:xfrm>
        </p:spPr>
        <p:txBody>
          <a:bodyPr>
            <a:normAutofit/>
          </a:bodyPr>
          <a:lstStyle/>
          <a:p>
            <a:pPr algn="ctr"/>
            <a:r>
              <a:rPr lang="en-US" sz="2800" dirty="0" smtClean="0"/>
              <a:t/>
            </a:r>
            <a:br>
              <a:rPr lang="en-US" sz="2800" dirty="0" smtClean="0"/>
            </a:br>
            <a:r>
              <a:rPr lang="en-US" sz="3200" dirty="0" smtClean="0"/>
              <a:t>volunteers</a:t>
            </a:r>
            <a:endParaRPr lang="en-US" sz="3200" dirty="0"/>
          </a:p>
        </p:txBody>
      </p:sp>
      <p:sp>
        <p:nvSpPr>
          <p:cNvPr id="7" name="Text Placeholder 6"/>
          <p:cNvSpPr>
            <a:spLocks noGrp="1"/>
          </p:cNvSpPr>
          <p:nvPr>
            <p:ph type="body" idx="1"/>
          </p:nvPr>
        </p:nvSpPr>
        <p:spPr>
          <a:xfrm>
            <a:off x="412955" y="1771003"/>
            <a:ext cx="3996813" cy="4106781"/>
          </a:xfrm>
        </p:spPr>
        <p:txBody>
          <a:bodyPr>
            <a:normAutofit fontScale="85000" lnSpcReduction="10000"/>
          </a:bodyPr>
          <a:lstStyle/>
          <a:p>
            <a:pPr algn="ctr"/>
            <a:endParaRPr lang="en-US" sz="2400" dirty="0" smtClean="0">
              <a:solidFill>
                <a:schemeClr val="bg1"/>
              </a:solidFill>
              <a:latin typeface="Times" panose="02020603050405020304" pitchFamily="18" charset="0"/>
              <a:cs typeface="Times" panose="02020603050405020304" pitchFamily="18" charset="0"/>
            </a:endParaRPr>
          </a:p>
          <a:p>
            <a:pPr algn="ctr"/>
            <a:endParaRPr lang="en-US" sz="2400" dirty="0" smtClean="0">
              <a:solidFill>
                <a:schemeClr val="bg1"/>
              </a:solidFill>
              <a:latin typeface="Times" panose="02020603050405020304" pitchFamily="18" charset="0"/>
              <a:cs typeface="Times" panose="02020603050405020304" pitchFamily="18" charset="0"/>
            </a:endParaRPr>
          </a:p>
          <a:p>
            <a:pPr algn="ctr"/>
            <a:endParaRPr lang="en-US" sz="2400" dirty="0">
              <a:solidFill>
                <a:schemeClr val="bg1"/>
              </a:solidFill>
              <a:latin typeface="Times" panose="02020603050405020304" pitchFamily="18" charset="0"/>
              <a:cs typeface="Times" panose="02020603050405020304" pitchFamily="18" charset="0"/>
            </a:endParaRPr>
          </a:p>
          <a:p>
            <a:pPr algn="ctr"/>
            <a:endParaRPr lang="en-US" sz="2400" dirty="0" smtClean="0">
              <a:solidFill>
                <a:schemeClr val="bg1"/>
              </a:solidFill>
              <a:latin typeface="Times" panose="02020603050405020304" pitchFamily="18" charset="0"/>
              <a:cs typeface="Times" panose="02020603050405020304" pitchFamily="18" charset="0"/>
            </a:endParaRPr>
          </a:p>
          <a:p>
            <a:pPr algn="ctr"/>
            <a:r>
              <a:rPr lang="en-US" sz="3100" dirty="0" smtClean="0">
                <a:solidFill>
                  <a:schemeClr val="bg1"/>
                </a:solidFill>
                <a:latin typeface="Times" panose="02020603050405020304" pitchFamily="18" charset="0"/>
                <a:cs typeface="Times" panose="02020603050405020304" pitchFamily="18" charset="0"/>
              </a:rPr>
              <a:t>Great need for additional volunteers in the ReStore</a:t>
            </a:r>
          </a:p>
          <a:p>
            <a:pPr marL="800100" lvl="1" indent="-342900">
              <a:buFont typeface="Arial" panose="020B0604020202020204" pitchFamily="34" charset="0"/>
              <a:buChar char="•"/>
            </a:pPr>
            <a:r>
              <a:rPr lang="en-US" dirty="0" smtClean="0">
                <a:solidFill>
                  <a:schemeClr val="bg1"/>
                </a:solidFill>
                <a:latin typeface="Times" panose="02020603050405020304" pitchFamily="18" charset="0"/>
                <a:cs typeface="Times" panose="02020603050405020304" pitchFamily="18" charset="0"/>
              </a:rPr>
              <a:t>Product </a:t>
            </a:r>
            <a:r>
              <a:rPr lang="en-US" dirty="0">
                <a:solidFill>
                  <a:schemeClr val="bg1"/>
                </a:solidFill>
                <a:latin typeface="Times" panose="02020603050405020304" pitchFamily="18" charset="0"/>
                <a:cs typeface="Times" panose="02020603050405020304" pitchFamily="18" charset="0"/>
              </a:rPr>
              <a:t>preparation</a:t>
            </a:r>
          </a:p>
          <a:p>
            <a:pPr marL="800100" lvl="1" indent="-342900">
              <a:buFont typeface="Arial" panose="020B0604020202020204" pitchFamily="34" charset="0"/>
              <a:buChar char="•"/>
            </a:pPr>
            <a:r>
              <a:rPr lang="en-US" dirty="0" smtClean="0">
                <a:solidFill>
                  <a:schemeClr val="bg1"/>
                </a:solidFill>
                <a:latin typeface="Times" panose="02020603050405020304" pitchFamily="18" charset="0"/>
                <a:cs typeface="Times" panose="02020603050405020304" pitchFamily="18" charset="0"/>
              </a:rPr>
              <a:t>Customer Service personnel</a:t>
            </a:r>
          </a:p>
          <a:p>
            <a:pPr marL="800100" lvl="1" indent="-342900">
              <a:buFont typeface="Arial" panose="020B0604020202020204" pitchFamily="34" charset="0"/>
              <a:buChar char="•"/>
            </a:pPr>
            <a:r>
              <a:rPr lang="en-US" dirty="0" smtClean="0">
                <a:solidFill>
                  <a:schemeClr val="bg1"/>
                </a:solidFill>
                <a:latin typeface="Times" panose="02020603050405020304" pitchFamily="18" charset="0"/>
                <a:cs typeface="Times" panose="02020603050405020304" pitchFamily="18" charset="0"/>
              </a:rPr>
              <a:t>Donation/product pick-up</a:t>
            </a:r>
          </a:p>
          <a:p>
            <a:pPr marL="342900" lvl="0" indent="-342900">
              <a:buFont typeface="Arial" panose="020B0604020202020204" pitchFamily="34" charset="0"/>
              <a:buChar char="•"/>
            </a:pPr>
            <a:endParaRPr lang="en-US" dirty="0">
              <a:solidFill>
                <a:schemeClr val="bg1"/>
              </a:solidFill>
              <a:latin typeface="Times" panose="02020603050405020304" pitchFamily="18" charset="0"/>
              <a:cs typeface="Times" panose="02020603050405020304" pitchFamily="18" charset="0"/>
            </a:endParaRPr>
          </a:p>
          <a:p>
            <a:pPr lvl="0" algn="ctr"/>
            <a:r>
              <a:rPr lang="en-US" sz="2600" dirty="0" smtClean="0">
                <a:solidFill>
                  <a:schemeClr val="bg1"/>
                </a:solidFill>
                <a:latin typeface="Times" panose="02020603050405020304" pitchFamily="18" charset="0"/>
                <a:cs typeface="Times" panose="02020603050405020304" pitchFamily="18" charset="0"/>
              </a:rPr>
              <a:t>Continued help with construction volunteers as we build</a:t>
            </a:r>
            <a:endParaRPr lang="en-US" sz="2600" dirty="0">
              <a:solidFill>
                <a:schemeClr val="bg1"/>
              </a:solidFill>
              <a:latin typeface="Times" panose="02020603050405020304" pitchFamily="18" charset="0"/>
              <a:cs typeface="Times" panose="02020603050405020304" pitchFamily="18" charset="0"/>
            </a:endParaRPr>
          </a:p>
          <a:p>
            <a:pPr marL="342900" lvl="0" indent="-342900" algn="ctr">
              <a:buFont typeface="Arial" panose="020B0604020202020204" pitchFamily="34" charset="0"/>
              <a:buChar char="•"/>
            </a:pPr>
            <a:endParaRPr lang="en-US" dirty="0">
              <a:solidFill>
                <a:schemeClr val="bg1"/>
              </a:solidFill>
              <a:latin typeface="Times" panose="02020603050405020304" pitchFamily="18" charset="0"/>
              <a:cs typeface="Times" panose="02020603050405020304" pitchFamily="18" charset="0"/>
            </a:endParaRPr>
          </a:p>
          <a:p>
            <a:pPr marL="342900" indent="-342900">
              <a:buFont typeface="Arial" panose="020B0604020202020204" pitchFamily="34" charset="0"/>
              <a:buChar char="•"/>
            </a:pPr>
            <a:endParaRPr lang="en-US" sz="2400" dirty="0">
              <a:solidFill>
                <a:schemeClr val="bg1"/>
              </a:solidFill>
              <a:latin typeface="Times" panose="02020603050405020304" pitchFamily="18" charset="0"/>
              <a:cs typeface="Times"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8627" y="0"/>
            <a:ext cx="4505373" cy="6858000"/>
          </a:xfrm>
          <a:prstGeom prst="rect">
            <a:avLst/>
          </a:prstGeom>
        </p:spPr>
      </p:pic>
    </p:spTree>
    <p:extLst>
      <p:ext uri="{BB962C8B-B14F-4D97-AF65-F5344CB8AC3E}">
        <p14:creationId xmlns:p14="http://schemas.microsoft.com/office/powerpoint/2010/main" val="341335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035" y="466979"/>
            <a:ext cx="4796590" cy="1042736"/>
          </a:xfrm>
        </p:spPr>
        <p:txBody>
          <a:bodyPr>
            <a:normAutofit fontScale="90000"/>
          </a:bodyPr>
          <a:lstStyle/>
          <a:p>
            <a:pPr algn="ctr"/>
            <a:r>
              <a:rPr lang="en-US" sz="3600" dirty="0" smtClean="0"/>
              <a:t>Repair   </a:t>
            </a:r>
            <a:br>
              <a:rPr lang="en-US" sz="3600" dirty="0" smtClean="0"/>
            </a:br>
            <a:r>
              <a:rPr lang="en-US" sz="3600" dirty="0" smtClean="0"/>
              <a:t>program</a:t>
            </a:r>
            <a:r>
              <a:rPr lang="en-US" sz="2800" dirty="0" smtClean="0"/>
              <a:t/>
            </a:r>
            <a:br>
              <a:rPr lang="en-US" sz="2800" dirty="0" smtClean="0"/>
            </a:br>
            <a:endParaRPr lang="en-US" sz="2800" dirty="0"/>
          </a:p>
        </p:txBody>
      </p:sp>
      <p:sp>
        <p:nvSpPr>
          <p:cNvPr id="7" name="Text Placeholder 6"/>
          <p:cNvSpPr>
            <a:spLocks noGrp="1"/>
          </p:cNvSpPr>
          <p:nvPr>
            <p:ph type="body" idx="1"/>
          </p:nvPr>
        </p:nvSpPr>
        <p:spPr>
          <a:xfrm>
            <a:off x="454901" y="1755059"/>
            <a:ext cx="3480719" cy="4310616"/>
          </a:xfrm>
        </p:spPr>
        <p:txBody>
          <a:bodyPr>
            <a:normAutofit fontScale="92500" lnSpcReduction="10000"/>
          </a:bodyPr>
          <a:lstStyle/>
          <a:p>
            <a:pPr algn="ctr"/>
            <a:endParaRPr lang="en-US" sz="2400" dirty="0" smtClean="0">
              <a:solidFill>
                <a:schemeClr val="bg1"/>
              </a:solidFill>
              <a:latin typeface="Times" panose="02020603050405020304" pitchFamily="18" charset="0"/>
              <a:cs typeface="Times" panose="02020603050405020304" pitchFamily="18" charset="0"/>
            </a:endParaRPr>
          </a:p>
          <a:p>
            <a:pPr algn="ctr"/>
            <a:endParaRPr lang="en-US" sz="2400" dirty="0" smtClean="0">
              <a:solidFill>
                <a:schemeClr val="bg1"/>
              </a:solidFill>
              <a:latin typeface="Times" panose="02020603050405020304" pitchFamily="18" charset="0"/>
              <a:cs typeface="Times" panose="02020603050405020304" pitchFamily="18" charset="0"/>
            </a:endParaRPr>
          </a:p>
          <a:p>
            <a:pPr algn="ctr"/>
            <a:endParaRPr lang="en-US" sz="2400" dirty="0">
              <a:solidFill>
                <a:schemeClr val="bg1"/>
              </a:solidFill>
              <a:latin typeface="Times" panose="02020603050405020304" pitchFamily="18" charset="0"/>
              <a:cs typeface="Times" panose="02020603050405020304" pitchFamily="18" charset="0"/>
            </a:endParaRPr>
          </a:p>
          <a:p>
            <a:pPr algn="ctr"/>
            <a:r>
              <a:rPr lang="en-US" sz="2400" i="1" dirty="0" smtClean="0">
                <a:solidFill>
                  <a:schemeClr val="bg1"/>
                </a:solidFill>
                <a:latin typeface="Times" panose="02020603050405020304" pitchFamily="18" charset="0"/>
                <a:cs typeface="Times" panose="02020603050405020304" pitchFamily="18" charset="0"/>
              </a:rPr>
              <a:t>Coming soon</a:t>
            </a:r>
          </a:p>
          <a:p>
            <a:pPr algn="ctr"/>
            <a:endParaRPr lang="en-US" sz="2400" i="1" dirty="0" smtClean="0">
              <a:solidFill>
                <a:schemeClr val="bg1"/>
              </a:solidFill>
              <a:latin typeface="Times" panose="02020603050405020304" pitchFamily="18" charset="0"/>
              <a:cs typeface="Times" panose="02020603050405020304" pitchFamily="18" charset="0"/>
            </a:endParaRPr>
          </a:p>
          <a:p>
            <a:pPr algn="ctr"/>
            <a:endParaRPr lang="en-US" sz="2400" i="1" dirty="0" smtClean="0">
              <a:solidFill>
                <a:schemeClr val="bg1"/>
              </a:solidFill>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en-US" sz="2400" dirty="0" smtClean="0">
                <a:solidFill>
                  <a:schemeClr val="bg1"/>
                </a:solidFill>
                <a:latin typeface="Times" panose="02020603050405020304" pitchFamily="18" charset="0"/>
                <a:cs typeface="Times" panose="02020603050405020304" pitchFamily="18" charset="0"/>
              </a:rPr>
              <a:t>More homes made livable</a:t>
            </a:r>
          </a:p>
          <a:p>
            <a:pPr marL="342900" indent="-342900">
              <a:buFont typeface="Arial" panose="020B0604020202020204" pitchFamily="34" charset="0"/>
              <a:buChar char="•"/>
            </a:pPr>
            <a:r>
              <a:rPr lang="en-US" sz="2400" dirty="0" smtClean="0">
                <a:solidFill>
                  <a:schemeClr val="bg1"/>
                </a:solidFill>
                <a:latin typeface="Times" panose="02020603050405020304" pitchFamily="18" charset="0"/>
                <a:cs typeface="Times" panose="02020603050405020304" pitchFamily="18" charset="0"/>
              </a:rPr>
              <a:t>More people able to live a safer, healthier, and fuller life</a:t>
            </a:r>
          </a:p>
          <a:p>
            <a:pPr marL="342900" indent="-342900">
              <a:buFont typeface="Arial" panose="020B0604020202020204" pitchFamily="34" charset="0"/>
              <a:buChar char="•"/>
            </a:pPr>
            <a:r>
              <a:rPr lang="en-US" sz="2400" dirty="0" smtClean="0">
                <a:solidFill>
                  <a:schemeClr val="bg1"/>
                </a:solidFill>
                <a:latin typeface="Times" panose="02020603050405020304" pitchFamily="18" charset="0"/>
                <a:cs typeface="Times" panose="02020603050405020304" pitchFamily="18" charset="0"/>
              </a:rPr>
              <a:t>Zero interest loans for the homeowners</a:t>
            </a:r>
            <a:endParaRPr lang="en-US" dirty="0" smtClean="0">
              <a:solidFill>
                <a:schemeClr val="bg1"/>
              </a:solidFill>
              <a:latin typeface="Times" panose="02020603050405020304" pitchFamily="18" charset="0"/>
              <a:cs typeface="Times" panose="02020603050405020304" pitchFamily="18" charset="0"/>
            </a:endParaRPr>
          </a:p>
          <a:p>
            <a:pPr marL="342900" lvl="0" indent="-342900">
              <a:buFont typeface="Arial" panose="020B0604020202020204" pitchFamily="34" charset="0"/>
              <a:buChar char="•"/>
            </a:pPr>
            <a:endParaRPr lang="en-US" dirty="0">
              <a:solidFill>
                <a:schemeClr val="bg1"/>
              </a:solidFill>
              <a:latin typeface="Times" panose="02020603050405020304" pitchFamily="18" charset="0"/>
              <a:cs typeface="Times" panose="02020603050405020304" pitchFamily="18" charset="0"/>
            </a:endParaRPr>
          </a:p>
          <a:p>
            <a:pPr marL="342900" lvl="0" indent="-342900">
              <a:buFont typeface="Arial" panose="020B0604020202020204" pitchFamily="34" charset="0"/>
              <a:buChar char="•"/>
            </a:pPr>
            <a:endParaRPr lang="en-US" dirty="0">
              <a:solidFill>
                <a:schemeClr val="bg1"/>
              </a:solidFill>
              <a:latin typeface="Times" panose="02020603050405020304" pitchFamily="18" charset="0"/>
              <a:cs typeface="Times" panose="02020603050405020304" pitchFamily="18" charset="0"/>
            </a:endParaRPr>
          </a:p>
          <a:p>
            <a:pPr marL="342900" lvl="0" indent="-342900" algn="ctr">
              <a:buFont typeface="Arial" panose="020B0604020202020204" pitchFamily="34" charset="0"/>
              <a:buChar char="•"/>
            </a:pPr>
            <a:endParaRPr lang="en-US" dirty="0">
              <a:solidFill>
                <a:schemeClr val="bg1"/>
              </a:solidFill>
              <a:latin typeface="Times" panose="02020603050405020304" pitchFamily="18" charset="0"/>
              <a:cs typeface="Times" panose="02020603050405020304" pitchFamily="18" charset="0"/>
            </a:endParaRPr>
          </a:p>
          <a:p>
            <a:pPr marL="342900" indent="-342900">
              <a:buFont typeface="Arial" panose="020B0604020202020204" pitchFamily="34" charset="0"/>
              <a:buChar char="•"/>
            </a:pPr>
            <a:endParaRPr lang="en-US" sz="2400" dirty="0">
              <a:solidFill>
                <a:schemeClr val="bg1"/>
              </a:solidFill>
              <a:latin typeface="Times" panose="02020603050405020304" pitchFamily="18" charset="0"/>
              <a:cs typeface="Times"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1973" y="0"/>
            <a:ext cx="4962028" cy="6858000"/>
          </a:xfrm>
          <a:prstGeom prst="rect">
            <a:avLst/>
          </a:prstGeom>
        </p:spPr>
      </p:pic>
    </p:spTree>
    <p:extLst>
      <p:ext uri="{BB962C8B-B14F-4D97-AF65-F5344CB8AC3E}">
        <p14:creationId xmlns:p14="http://schemas.microsoft.com/office/powerpoint/2010/main" val="196996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51093"/>
            <a:ext cx="7772400" cy="1362075"/>
          </a:xfrm>
        </p:spPr>
        <p:txBody>
          <a:bodyPr/>
          <a:lstStyle/>
          <a:p>
            <a:pPr algn="ctr"/>
            <a:r>
              <a:rPr lang="en-US" dirty="0" smtClean="0"/>
              <a:t>Team Building    Volunteer Day</a:t>
            </a:r>
            <a:endParaRPr lang="en-US" dirty="0"/>
          </a:p>
        </p:txBody>
      </p:sp>
      <p:sp>
        <p:nvSpPr>
          <p:cNvPr id="3" name="Text Placeholder 2"/>
          <p:cNvSpPr>
            <a:spLocks noGrp="1"/>
          </p:cNvSpPr>
          <p:nvPr>
            <p:ph type="body" idx="1"/>
          </p:nvPr>
        </p:nvSpPr>
        <p:spPr>
          <a:xfrm>
            <a:off x="722313" y="1828801"/>
            <a:ext cx="7772400" cy="4100052"/>
          </a:xfrm>
        </p:spPr>
        <p:txBody>
          <a:bodyPr>
            <a:normAutofit lnSpcReduction="10000"/>
          </a:bodyPr>
          <a:lstStyle/>
          <a:p>
            <a:pPr lvl="0" algn="ctr"/>
            <a:endParaRPr lang="en-US" sz="2400" dirty="0" smtClean="0">
              <a:solidFill>
                <a:schemeClr val="bg1"/>
              </a:solidFill>
            </a:endParaRPr>
          </a:p>
          <a:p>
            <a:pPr lvl="0" algn="ctr"/>
            <a:r>
              <a:rPr lang="en-US" sz="2400" dirty="0" smtClean="0">
                <a:solidFill>
                  <a:schemeClr val="bg1"/>
                </a:solidFill>
              </a:rPr>
              <a:t>Volunteering </a:t>
            </a:r>
            <a:r>
              <a:rPr lang="en-US" sz="2400" dirty="0">
                <a:solidFill>
                  <a:schemeClr val="bg1"/>
                </a:solidFill>
              </a:rPr>
              <a:t>for a Better </a:t>
            </a:r>
            <a:r>
              <a:rPr lang="en-US" sz="2400" dirty="0" smtClean="0">
                <a:solidFill>
                  <a:schemeClr val="bg1"/>
                </a:solidFill>
              </a:rPr>
              <a:t>Community  </a:t>
            </a:r>
          </a:p>
          <a:p>
            <a:pPr lvl="0" algn="ctr"/>
            <a:r>
              <a:rPr lang="en-US" dirty="0" smtClean="0">
                <a:solidFill>
                  <a:schemeClr val="bg1"/>
                </a:solidFill>
              </a:rPr>
              <a:t>(Performing </a:t>
            </a:r>
            <a:r>
              <a:rPr lang="en-US" dirty="0">
                <a:solidFill>
                  <a:schemeClr val="bg1"/>
                </a:solidFill>
              </a:rPr>
              <a:t>community service </a:t>
            </a:r>
            <a:r>
              <a:rPr lang="en-US" dirty="0" smtClean="0">
                <a:solidFill>
                  <a:schemeClr val="bg1"/>
                </a:solidFill>
              </a:rPr>
              <a:t>as an organization)</a:t>
            </a:r>
            <a:endParaRPr lang="en-US" dirty="0">
              <a:solidFill>
                <a:schemeClr val="bg1"/>
              </a:solidFill>
            </a:endParaRPr>
          </a:p>
          <a:p>
            <a:pPr lvl="0"/>
            <a:endParaRPr lang="en-US" dirty="0" smtClean="0">
              <a:solidFill>
                <a:schemeClr val="bg1"/>
              </a:solidFill>
            </a:endParaRPr>
          </a:p>
          <a:p>
            <a:pPr lvl="2"/>
            <a:r>
              <a:rPr lang="en-US" dirty="0" smtClean="0">
                <a:solidFill>
                  <a:schemeClr val="bg1"/>
                </a:solidFill>
              </a:rPr>
              <a:t>	</a:t>
            </a:r>
            <a:r>
              <a:rPr lang="en-US" sz="2200" dirty="0" smtClean="0">
                <a:solidFill>
                  <a:schemeClr val="bg1"/>
                </a:solidFill>
              </a:rPr>
              <a:t>Day </a:t>
            </a:r>
            <a:r>
              <a:rPr lang="en-US" sz="2200" dirty="0">
                <a:solidFill>
                  <a:schemeClr val="bg1"/>
                </a:solidFill>
              </a:rPr>
              <a:t>will </a:t>
            </a:r>
            <a:r>
              <a:rPr lang="en-US" sz="2200" dirty="0" smtClean="0">
                <a:solidFill>
                  <a:schemeClr val="bg1"/>
                </a:solidFill>
              </a:rPr>
              <a:t>include: </a:t>
            </a:r>
            <a:endParaRPr lang="en-US" sz="2200" dirty="0">
              <a:solidFill>
                <a:schemeClr val="bg1"/>
              </a:solidFill>
            </a:endParaRPr>
          </a:p>
          <a:p>
            <a:pPr marL="2114550" lvl="4" indent="-285750">
              <a:buFont typeface="Arial" panose="020B0604020202020204" pitchFamily="34" charset="0"/>
              <a:buChar char="•"/>
            </a:pPr>
            <a:r>
              <a:rPr lang="en-US" sz="2000" dirty="0" smtClean="0">
                <a:solidFill>
                  <a:schemeClr val="bg1"/>
                </a:solidFill>
              </a:rPr>
              <a:t>Orientation </a:t>
            </a:r>
          </a:p>
          <a:p>
            <a:pPr marL="2114550" lvl="4" indent="-285750">
              <a:buFont typeface="Arial" panose="020B0604020202020204" pitchFamily="34" charset="0"/>
              <a:buChar char="•"/>
            </a:pPr>
            <a:r>
              <a:rPr lang="en-US" sz="2000" dirty="0" smtClean="0">
                <a:solidFill>
                  <a:schemeClr val="bg1"/>
                </a:solidFill>
              </a:rPr>
              <a:t>Volunteering at the ReStore</a:t>
            </a:r>
          </a:p>
          <a:p>
            <a:pPr marL="2114550" lvl="4" indent="-285750">
              <a:buFont typeface="Arial" panose="020B0604020202020204" pitchFamily="34" charset="0"/>
              <a:buChar char="•"/>
            </a:pPr>
            <a:r>
              <a:rPr lang="en-US" sz="2000" dirty="0" smtClean="0">
                <a:solidFill>
                  <a:schemeClr val="bg1"/>
                </a:solidFill>
              </a:rPr>
              <a:t>Habitat gift</a:t>
            </a:r>
            <a:endParaRPr lang="en-US" sz="2000" dirty="0">
              <a:solidFill>
                <a:schemeClr val="bg1"/>
              </a:solidFill>
            </a:endParaRPr>
          </a:p>
          <a:p>
            <a:pPr marL="2114550" lvl="4" indent="-285750">
              <a:buFont typeface="Arial" panose="020B0604020202020204" pitchFamily="34" charset="0"/>
              <a:buChar char="•"/>
            </a:pPr>
            <a:r>
              <a:rPr lang="en-US" sz="2000" dirty="0" smtClean="0">
                <a:solidFill>
                  <a:schemeClr val="bg1"/>
                </a:solidFill>
              </a:rPr>
              <a:t>Lunch</a:t>
            </a:r>
            <a:r>
              <a:rPr lang="en-US" sz="2000" dirty="0">
                <a:solidFill>
                  <a:schemeClr val="bg1"/>
                </a:solidFill>
              </a:rPr>
              <a:t>, if </a:t>
            </a:r>
            <a:r>
              <a:rPr lang="en-US" sz="2000" dirty="0" smtClean="0">
                <a:solidFill>
                  <a:schemeClr val="bg1"/>
                </a:solidFill>
              </a:rPr>
              <a:t>working </a:t>
            </a:r>
            <a:r>
              <a:rPr lang="en-US" sz="2000" dirty="0">
                <a:solidFill>
                  <a:schemeClr val="bg1"/>
                </a:solidFill>
              </a:rPr>
              <a:t>4+ hours</a:t>
            </a:r>
          </a:p>
          <a:p>
            <a:pPr marL="2114550" lvl="4" indent="-285750">
              <a:buFont typeface="Arial" panose="020B0604020202020204" pitchFamily="34" charset="0"/>
              <a:buChar char="•"/>
            </a:pPr>
            <a:r>
              <a:rPr lang="en-US" sz="2000" dirty="0">
                <a:solidFill>
                  <a:schemeClr val="bg1"/>
                </a:solidFill>
              </a:rPr>
              <a:t>Time for </a:t>
            </a:r>
            <a:r>
              <a:rPr lang="en-US" sz="2000" dirty="0" smtClean="0">
                <a:solidFill>
                  <a:schemeClr val="bg1"/>
                </a:solidFill>
              </a:rPr>
              <a:t>internal group activities</a:t>
            </a:r>
            <a:r>
              <a:rPr lang="en-US" sz="2000" dirty="0">
                <a:solidFill>
                  <a:schemeClr val="bg1"/>
                </a:solidFill>
              </a:rPr>
              <a:t>, if </a:t>
            </a:r>
            <a:r>
              <a:rPr lang="en-US" sz="2000" dirty="0" smtClean="0">
                <a:solidFill>
                  <a:schemeClr val="bg1"/>
                </a:solidFill>
              </a:rPr>
              <a:t>desired</a:t>
            </a:r>
            <a:endParaRPr lang="en-US" sz="2000" dirty="0">
              <a:solidFill>
                <a:schemeClr val="bg1"/>
              </a:solidFill>
            </a:endParaRPr>
          </a:p>
          <a:p>
            <a:pPr marL="2114550" lvl="4" indent="-285750">
              <a:buFont typeface="Arial" panose="020B0604020202020204" pitchFamily="34" charset="0"/>
              <a:buChar char="•"/>
            </a:pPr>
            <a:r>
              <a:rPr lang="en-US" sz="2000" dirty="0" smtClean="0">
                <a:solidFill>
                  <a:schemeClr val="bg1"/>
                </a:solidFill>
              </a:rPr>
              <a:t>Conference </a:t>
            </a:r>
            <a:r>
              <a:rPr lang="en-US" sz="2000" dirty="0">
                <a:solidFill>
                  <a:schemeClr val="bg1"/>
                </a:solidFill>
              </a:rPr>
              <a:t>room will be reserved for the </a:t>
            </a:r>
            <a:r>
              <a:rPr lang="en-US" sz="2000" dirty="0" smtClean="0">
                <a:solidFill>
                  <a:schemeClr val="bg1"/>
                </a:solidFill>
              </a:rPr>
              <a:t>group</a:t>
            </a:r>
            <a:endParaRPr lang="en-US" sz="2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3603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15.45719_VIE_VolunteerEdu_PPT2.jpg"/>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7" name="Picture Placeholder 6" descr="15.45719_VIE_VolunteerEdu_PPT2.png"/>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a:xfrm>
            <a:off x="0" y="0"/>
            <a:ext cx="9144000" cy="1673225"/>
          </a:xfrm>
        </p:spPr>
      </p:pic>
      <p:sp>
        <p:nvSpPr>
          <p:cNvPr id="9" name="Title 8"/>
          <p:cNvSpPr>
            <a:spLocks noGrp="1"/>
          </p:cNvSpPr>
          <p:nvPr>
            <p:ph type="title"/>
          </p:nvPr>
        </p:nvSpPr>
        <p:spPr/>
        <p:txBody>
          <a:bodyPr>
            <a:normAutofit fontScale="90000"/>
          </a:bodyPr>
          <a:lstStyle/>
          <a:p>
            <a:r>
              <a:rPr lang="en-US" dirty="0">
                <a:solidFill>
                  <a:schemeClr val="bg1"/>
                </a:solidFill>
              </a:rPr>
              <a:t>The world is in a </a:t>
            </a:r>
            <a:br>
              <a:rPr lang="en-US" dirty="0">
                <a:solidFill>
                  <a:schemeClr val="bg1"/>
                </a:solidFill>
              </a:rPr>
            </a:br>
            <a:r>
              <a:rPr lang="en-US" dirty="0">
                <a:solidFill>
                  <a:schemeClr val="bg1"/>
                </a:solidFill>
              </a:rPr>
              <a:t>global housing crisis.</a:t>
            </a:r>
            <a:endParaRPr lang="en-US" dirty="0"/>
          </a:p>
        </p:txBody>
      </p:sp>
      <p:sp>
        <p:nvSpPr>
          <p:cNvPr id="5" name="Content Placeholder 2"/>
          <p:cNvSpPr txBox="1">
            <a:spLocks/>
          </p:cNvSpPr>
          <p:nvPr/>
        </p:nvSpPr>
        <p:spPr>
          <a:xfrm>
            <a:off x="1181100" y="2046574"/>
            <a:ext cx="6781800" cy="3058826"/>
          </a:xfrm>
          <a:prstGeom prst="rect">
            <a:avLst/>
          </a:prstGeom>
          <a:noFill/>
        </p:spPr>
        <p:txBody>
          <a:bodyPr/>
          <a:lstStyle>
            <a:lvl1pPr marL="342900" indent="-342900" algn="l" defTabSz="457200" rtl="0" eaLnBrk="1" latinLnBrk="0" hangingPunct="1">
              <a:spcBef>
                <a:spcPct val="20000"/>
              </a:spcBef>
              <a:buFont typeface="Arial"/>
              <a:buChar char="•"/>
              <a:defRPr sz="3200" b="0" i="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b="0" i="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rPr>
              <a:t>827 million people live in urban slums</a:t>
            </a:r>
          </a:p>
          <a:p>
            <a:r>
              <a:rPr lang="en-US" dirty="0" smtClean="0">
                <a:solidFill>
                  <a:schemeClr val="bg1"/>
                </a:solidFill>
              </a:rPr>
              <a:t>By 2030 about 3 billion people, or 40 percent of the world’s population, will need proper housing and access to basic infrastructure such as water and sanitation systems. </a:t>
            </a:r>
          </a:p>
          <a:p>
            <a:pPr marL="0" indent="0">
              <a:buFont typeface="Arial"/>
              <a:buNone/>
            </a:pPr>
            <a:endParaRPr lang="en-US" dirty="0">
              <a:solidFill>
                <a:schemeClr val="bg1"/>
              </a:solidFill>
            </a:endParaRPr>
          </a:p>
        </p:txBody>
      </p:sp>
    </p:spTree>
    <p:extLst>
      <p:ext uri="{BB962C8B-B14F-4D97-AF65-F5344CB8AC3E}">
        <p14:creationId xmlns:p14="http://schemas.microsoft.com/office/powerpoint/2010/main" val="73630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 y="792956"/>
            <a:ext cx="9144000" cy="5248275"/>
          </a:xfrm>
        </p:spPr>
      </p:pic>
      <p:pic>
        <p:nvPicPr>
          <p:cNvPr id="6" name="Picture Placeholder 5" descr="15.45719_VIE_VolunteerEdu_PPT228.png"/>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p:pic>
      <p:sp>
        <p:nvSpPr>
          <p:cNvPr id="4" name="Title 3"/>
          <p:cNvSpPr>
            <a:spLocks noGrp="1"/>
          </p:cNvSpPr>
          <p:nvPr>
            <p:ph type="title"/>
          </p:nvPr>
        </p:nvSpPr>
        <p:spPr>
          <a:xfrm>
            <a:off x="457200" y="0"/>
            <a:ext cx="8229600" cy="792956"/>
          </a:xfrm>
        </p:spPr>
        <p:txBody>
          <a:bodyPr>
            <a:normAutofit/>
          </a:bodyPr>
          <a:lstStyle/>
          <a:p>
            <a:r>
              <a:rPr lang="en-US" dirty="0" smtClean="0"/>
              <a:t>Sign up to volunteer</a:t>
            </a:r>
            <a:endParaRPr lang="en-US" dirty="0"/>
          </a:p>
        </p:txBody>
      </p:sp>
      <p:sp>
        <p:nvSpPr>
          <p:cNvPr id="2" name="Rectangle 1"/>
          <p:cNvSpPr/>
          <p:nvPr/>
        </p:nvSpPr>
        <p:spPr>
          <a:xfrm>
            <a:off x="1352549" y="5975169"/>
            <a:ext cx="6438900" cy="892552"/>
          </a:xfrm>
          <a:prstGeom prst="rect">
            <a:avLst/>
          </a:prstGeom>
        </p:spPr>
        <p:txBody>
          <a:bodyPr wrap="square">
            <a:spAutoFit/>
          </a:bodyPr>
          <a:lstStyle/>
          <a:p>
            <a:pPr algn="ctr"/>
            <a:r>
              <a:rPr lang="en-US" sz="2600" b="1" dirty="0" smtClean="0">
                <a:latin typeface="Times" panose="02020603050405020304" pitchFamily="18" charset="0"/>
                <a:cs typeface="Times" panose="02020603050405020304" pitchFamily="18" charset="0"/>
              </a:rPr>
              <a:t>mark@habitatlima.org</a:t>
            </a:r>
          </a:p>
          <a:p>
            <a:pPr algn="ctr"/>
            <a:r>
              <a:rPr lang="en-US" sz="2600" b="1" dirty="0" smtClean="0">
                <a:latin typeface="Times" panose="02020603050405020304" pitchFamily="18" charset="0"/>
                <a:cs typeface="Times" panose="02020603050405020304" pitchFamily="18" charset="0"/>
              </a:rPr>
              <a:t>419-222-4937</a:t>
            </a:r>
            <a:endParaRPr lang="en-US" sz="2600" b="1" dirty="0">
              <a:latin typeface="Times" panose="02020603050405020304" pitchFamily="18" charset="0"/>
              <a:cs typeface="Times" panose="02020603050405020304" pitchFamily="18" charset="0"/>
            </a:endParaRPr>
          </a:p>
        </p:txBody>
      </p:sp>
      <p:sp>
        <p:nvSpPr>
          <p:cNvPr id="3" name="Rectangle 2"/>
          <p:cNvSpPr/>
          <p:nvPr/>
        </p:nvSpPr>
        <p:spPr>
          <a:xfrm>
            <a:off x="3901784" y="4188806"/>
            <a:ext cx="1340431" cy="523220"/>
          </a:xfrm>
          <a:prstGeom prst="rect">
            <a:avLst/>
          </a:prstGeom>
        </p:spPr>
        <p:txBody>
          <a:bodyPr wrap="none">
            <a:spAutoFit/>
          </a:bodyPr>
          <a:lstStyle/>
          <a:p>
            <a:pPr algn="ctr"/>
            <a:r>
              <a:rPr lang="en-US" sz="2800" b="1" i="1" dirty="0">
                <a:latin typeface="Times" panose="02020603050405020304" pitchFamily="18" charset="0"/>
                <a:cs typeface="Times" panose="02020603050405020304" pitchFamily="18" charset="0"/>
              </a:rPr>
              <a:t>Contact</a:t>
            </a:r>
          </a:p>
        </p:txBody>
      </p:sp>
      <p:sp>
        <p:nvSpPr>
          <p:cNvPr id="7" name="Rectangle 6"/>
          <p:cNvSpPr/>
          <p:nvPr/>
        </p:nvSpPr>
        <p:spPr>
          <a:xfrm>
            <a:off x="1180397" y="4824824"/>
            <a:ext cx="6783204" cy="954107"/>
          </a:xfrm>
          <a:prstGeom prst="rect">
            <a:avLst/>
          </a:prstGeom>
        </p:spPr>
        <p:txBody>
          <a:bodyPr wrap="none">
            <a:spAutoFit/>
          </a:bodyPr>
          <a:lstStyle/>
          <a:p>
            <a:pPr algn="ctr"/>
            <a:r>
              <a:rPr lang="en-US" sz="2800" b="1" dirty="0">
                <a:latin typeface="Times" panose="02020603050405020304" pitchFamily="18" charset="0"/>
                <a:cs typeface="Times" panose="02020603050405020304" pitchFamily="18" charset="0"/>
              </a:rPr>
              <a:t>Mark J. Suderman, Volunteer </a:t>
            </a:r>
            <a:r>
              <a:rPr lang="en-US" sz="2800" b="1" dirty="0" smtClean="0">
                <a:latin typeface="Times" panose="02020603050405020304" pitchFamily="18" charset="0"/>
                <a:cs typeface="Times" panose="02020603050405020304" pitchFamily="18" charset="0"/>
              </a:rPr>
              <a:t>Coordinator</a:t>
            </a:r>
          </a:p>
          <a:p>
            <a:pPr algn="ctr"/>
            <a:endParaRPr lang="en-US" sz="2800" b="1" dirty="0">
              <a:latin typeface="Times" panose="02020603050405020304" pitchFamily="18" charset="0"/>
              <a:cs typeface="Times" panose="02020603050405020304" pitchFamily="18" charset="0"/>
            </a:endParaRPr>
          </a:p>
        </p:txBody>
      </p:sp>
      <p:sp>
        <p:nvSpPr>
          <p:cNvPr id="8" name="Rectangle 7"/>
          <p:cNvSpPr/>
          <p:nvPr/>
        </p:nvSpPr>
        <p:spPr>
          <a:xfrm>
            <a:off x="2035375" y="5498116"/>
            <a:ext cx="5073248" cy="523220"/>
          </a:xfrm>
          <a:prstGeom prst="rect">
            <a:avLst/>
          </a:prstGeom>
        </p:spPr>
        <p:txBody>
          <a:bodyPr wrap="none">
            <a:spAutoFit/>
          </a:bodyPr>
          <a:lstStyle/>
          <a:p>
            <a:r>
              <a:rPr lang="en-US" sz="2800" b="1" dirty="0">
                <a:solidFill>
                  <a:schemeClr val="bg1"/>
                </a:solidFill>
                <a:latin typeface="Times" panose="02020603050405020304" pitchFamily="18" charset="0"/>
                <a:cs typeface="Times" panose="02020603050405020304" pitchFamily="18" charset="0"/>
              </a:rPr>
              <a:t>www.habitatlima.org/volunteer/</a:t>
            </a:r>
            <a:endParaRPr lang="en-US" sz="2800" dirty="0">
              <a:solidFill>
                <a:schemeClr val="bg1"/>
              </a:solidFill>
            </a:endParaRPr>
          </a:p>
        </p:txBody>
      </p:sp>
    </p:spTree>
    <p:extLst>
      <p:ext uri="{BB962C8B-B14F-4D97-AF65-F5344CB8AC3E}">
        <p14:creationId xmlns:p14="http://schemas.microsoft.com/office/powerpoint/2010/main" val="41608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4294967295"/>
          </p:nvPr>
        </p:nvSpPr>
        <p:spPr>
          <a:xfrm>
            <a:off x="0" y="1711606"/>
            <a:ext cx="9144000" cy="2983475"/>
          </a:xfrm>
        </p:spPr>
        <p:txBody>
          <a:bodyPr>
            <a:normAutofit lnSpcReduction="10000"/>
          </a:bodyPr>
          <a:lstStyle/>
          <a:p>
            <a:pPr marL="0" indent="0" algn="ctr">
              <a:buNone/>
            </a:pPr>
            <a:r>
              <a:rPr lang="en-US" sz="2800" i="1" dirty="0" smtClean="0">
                <a:latin typeface="Times" panose="02020603050405020304" pitchFamily="18" charset="0"/>
                <a:cs typeface="Times" panose="02020603050405020304" pitchFamily="18" charset="0"/>
              </a:rPr>
              <a:t>WE ARE:</a:t>
            </a:r>
          </a:p>
          <a:p>
            <a:pPr marL="0" indent="0" algn="ctr">
              <a:buNone/>
            </a:pPr>
            <a:r>
              <a:rPr lang="en-US" sz="3600" i="1" dirty="0" smtClean="0">
                <a:latin typeface="Times" panose="02020603050405020304" pitchFamily="18" charset="0"/>
                <a:cs typeface="Times" panose="02020603050405020304" pitchFamily="18" charset="0"/>
              </a:rPr>
              <a:t>  </a:t>
            </a:r>
            <a:r>
              <a:rPr lang="en-US" sz="4000" dirty="0" smtClean="0">
                <a:latin typeface="Times" panose="02020603050405020304" pitchFamily="18" charset="0"/>
                <a:cs typeface="Times" panose="02020603050405020304" pitchFamily="18" charset="0"/>
              </a:rPr>
              <a:t>HABITAT FOR HUMANITY</a:t>
            </a:r>
          </a:p>
          <a:p>
            <a:pPr marL="0" indent="0" algn="ctr">
              <a:buNone/>
            </a:pPr>
            <a:r>
              <a:rPr lang="en-US" i="1" dirty="0" smtClean="0">
                <a:latin typeface="Times" panose="02020603050405020304" pitchFamily="18" charset="0"/>
                <a:cs typeface="Times" panose="02020603050405020304" pitchFamily="18" charset="0"/>
              </a:rPr>
              <a:t>Lima Area</a:t>
            </a:r>
          </a:p>
          <a:p>
            <a:pPr marL="0" indent="0" algn="ctr">
              <a:buNone/>
            </a:pPr>
            <a:endParaRPr lang="en-US" sz="2800" i="1" dirty="0" smtClean="0">
              <a:latin typeface="Times" panose="02020603050405020304" pitchFamily="18" charset="0"/>
              <a:cs typeface="Times" panose="02020603050405020304" pitchFamily="18" charset="0"/>
            </a:endParaRPr>
          </a:p>
          <a:p>
            <a:pPr marL="0" indent="0" algn="ctr">
              <a:buNone/>
            </a:pPr>
            <a:r>
              <a:rPr lang="en-US" sz="4000" i="1" dirty="0" smtClean="0">
                <a:latin typeface="Times" panose="02020603050405020304" pitchFamily="18" charset="0"/>
                <a:cs typeface="Times" panose="02020603050405020304" pitchFamily="18" charset="0"/>
              </a:rPr>
              <a:t>Let’s Build It!</a:t>
            </a:r>
          </a:p>
          <a:p>
            <a:pPr algn="ctr"/>
            <a:endParaRPr lang="en-US" sz="1600" dirty="0" smtClean="0">
              <a:hlinkClick r:id="rId3"/>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7318" y="-5347"/>
            <a:ext cx="811881" cy="115983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445066"/>
            <a:ext cx="816169" cy="1165955"/>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10682" y="1891337"/>
            <a:ext cx="823113" cy="1175875"/>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72001" y="-448"/>
            <a:ext cx="798959" cy="1141370"/>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41353" y="5722230"/>
            <a:ext cx="798959" cy="1141370"/>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61519" y="5696846"/>
            <a:ext cx="816728" cy="1166754"/>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25332" y="-448"/>
            <a:ext cx="816169" cy="1165955"/>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327071" y="4528943"/>
            <a:ext cx="816929" cy="1167041"/>
          </a:xfrm>
          <a:prstGeom prst="rect">
            <a:avLst/>
          </a:prstGeom>
        </p:spPr>
      </p:pic>
      <p:pic>
        <p:nvPicPr>
          <p:cNvPr id="14" name="Picture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70" y="1349607"/>
            <a:ext cx="819439" cy="1170627"/>
          </a:xfrm>
          <a:prstGeom prst="rect">
            <a:avLst/>
          </a:prstGeom>
        </p:spPr>
      </p:pic>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67" y="5613528"/>
            <a:ext cx="2044620" cy="1247565"/>
          </a:xfrm>
          <a:prstGeom prst="rect">
            <a:avLst/>
          </a:prstGeom>
        </p:spPr>
      </p:pic>
      <p:pic>
        <p:nvPicPr>
          <p:cNvPr id="17" name="Picture 1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40313" y="5613528"/>
            <a:ext cx="1866708" cy="1244472"/>
          </a:xfrm>
          <a:prstGeom prst="rect">
            <a:avLst/>
          </a:prstGeom>
        </p:spPr>
      </p:pic>
      <p:pic>
        <p:nvPicPr>
          <p:cNvPr id="21" name="Picture 2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268" y="-5347"/>
            <a:ext cx="1772070" cy="1373133"/>
          </a:xfrm>
          <a:prstGeom prst="rect">
            <a:avLst/>
          </a:prstGeom>
        </p:spPr>
      </p:pic>
      <p:pic>
        <p:nvPicPr>
          <p:cNvPr id="24" name="Picture 23"/>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570960" y="-1"/>
            <a:ext cx="1908922" cy="1431691"/>
          </a:xfrm>
          <a:prstGeom prst="rect">
            <a:avLst/>
          </a:prstGeom>
        </p:spPr>
      </p:pic>
      <p:pic>
        <p:nvPicPr>
          <p:cNvPr id="25" name="Picture 2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275376" y="-14272"/>
            <a:ext cx="1255464" cy="1451930"/>
          </a:xfrm>
          <a:prstGeom prst="rect">
            <a:avLst/>
          </a:prstGeom>
        </p:spPr>
      </p:pic>
      <p:pic>
        <p:nvPicPr>
          <p:cNvPr id="26" name="Picture 25"/>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rot="16200000">
            <a:off x="5296028" y="5398110"/>
            <a:ext cx="1674847" cy="1256135"/>
          </a:xfrm>
          <a:prstGeom prst="rect">
            <a:avLst/>
          </a:prstGeom>
        </p:spPr>
      </p:pic>
      <p:pic>
        <p:nvPicPr>
          <p:cNvPr id="27" name="Picture 2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78247" y="5703852"/>
            <a:ext cx="1579165" cy="1184374"/>
          </a:xfrm>
          <a:prstGeom prst="rect">
            <a:avLst/>
          </a:prstGeom>
        </p:spPr>
      </p:pic>
      <p:pic>
        <p:nvPicPr>
          <p:cNvPr id="30" name="Picture 29"/>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463952" y="2941697"/>
            <a:ext cx="1693460" cy="1600850"/>
          </a:xfrm>
          <a:prstGeom prst="rect">
            <a:avLst/>
          </a:prstGeom>
        </p:spPr>
      </p:pic>
      <p:pic>
        <p:nvPicPr>
          <p:cNvPr id="31" name="Picture 30"/>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269" y="2520234"/>
            <a:ext cx="1404189" cy="1949417"/>
          </a:xfrm>
          <a:prstGeom prst="rect">
            <a:avLst/>
          </a:prstGeom>
        </p:spPr>
      </p:pic>
      <p:pic>
        <p:nvPicPr>
          <p:cNvPr id="32" name="Picture 3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314649" y="-14272"/>
            <a:ext cx="1842763" cy="1905609"/>
          </a:xfrm>
          <a:prstGeom prst="rect">
            <a:avLst/>
          </a:prstGeom>
        </p:spPr>
      </p:pic>
      <p:pic>
        <p:nvPicPr>
          <p:cNvPr id="2" name="Picture 1"/>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707022" y="5696846"/>
            <a:ext cx="816728" cy="1166755"/>
          </a:xfrm>
          <a:prstGeom prst="rect">
            <a:avLst/>
          </a:prstGeom>
        </p:spPr>
      </p:pic>
      <p:pic>
        <p:nvPicPr>
          <p:cNvPr id="6" name="Picture 5"/>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536679" y="4528943"/>
            <a:ext cx="817533" cy="1167904"/>
          </a:xfrm>
          <a:prstGeom prst="rect">
            <a:avLst/>
          </a:prstGeom>
        </p:spPr>
      </p:pic>
      <p:pic>
        <p:nvPicPr>
          <p:cNvPr id="7" name="Picture 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17441" y="4457357"/>
            <a:ext cx="807564" cy="1153663"/>
          </a:xfrm>
          <a:prstGeom prst="rect">
            <a:avLst/>
          </a:prstGeom>
        </p:spPr>
      </p:pic>
    </p:spTree>
    <p:extLst>
      <p:ext uri="{BB962C8B-B14F-4D97-AF65-F5344CB8AC3E}">
        <p14:creationId xmlns:p14="http://schemas.microsoft.com/office/powerpoint/2010/main" val="380202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15.45719_VIE_VolunteerEdu_PPT2.png"/>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0" y="0"/>
            <a:ext cx="9144000" cy="1673225"/>
          </a:xfrm>
        </p:spPr>
      </p:pic>
      <p:sp>
        <p:nvSpPr>
          <p:cNvPr id="9" name="Title 8"/>
          <p:cNvSpPr>
            <a:spLocks noGrp="1"/>
          </p:cNvSpPr>
          <p:nvPr>
            <p:ph type="title"/>
          </p:nvPr>
        </p:nvSpPr>
        <p:spPr/>
        <p:txBody>
          <a:bodyPr>
            <a:normAutofit fontScale="90000"/>
          </a:bodyPr>
          <a:lstStyle/>
          <a:p>
            <a:r>
              <a:rPr lang="en-US" dirty="0" smtClean="0">
                <a:solidFill>
                  <a:schemeClr val="bg1"/>
                </a:solidFill>
              </a:rPr>
              <a:t>This is why </a:t>
            </a:r>
            <a:br>
              <a:rPr lang="en-US" dirty="0" smtClean="0">
                <a:solidFill>
                  <a:schemeClr val="bg1"/>
                </a:solidFill>
              </a:rPr>
            </a:br>
            <a:r>
              <a:rPr lang="en-US" dirty="0" smtClean="0">
                <a:solidFill>
                  <a:schemeClr val="bg1"/>
                </a:solidFill>
              </a:rPr>
              <a:t>habitat for humanity exists</a:t>
            </a:r>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6235" y="1896033"/>
            <a:ext cx="6751529" cy="4961967"/>
          </a:xfrm>
          <a:prstGeom prst="rect">
            <a:avLst/>
          </a:prstGeom>
        </p:spPr>
      </p:pic>
    </p:spTree>
    <p:extLst>
      <p:ext uri="{BB962C8B-B14F-4D97-AF65-F5344CB8AC3E}">
        <p14:creationId xmlns:p14="http://schemas.microsoft.com/office/powerpoint/2010/main" val="252113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Habitat for </a:t>
            </a:r>
            <a:r>
              <a:rPr lang="en-US" sz="3200" dirty="0" smtClean="0"/>
              <a:t>Humanity’s principles</a:t>
            </a:r>
            <a:endParaRPr lang="en-US" sz="3200" dirty="0"/>
          </a:p>
        </p:txBody>
      </p:sp>
      <p:sp>
        <p:nvSpPr>
          <p:cNvPr id="3" name="Content Placeholder 2"/>
          <p:cNvSpPr>
            <a:spLocks noGrp="1"/>
          </p:cNvSpPr>
          <p:nvPr>
            <p:ph idx="1"/>
          </p:nvPr>
        </p:nvSpPr>
        <p:spPr>
          <a:xfrm>
            <a:off x="1122946" y="1600200"/>
            <a:ext cx="7563853" cy="4525963"/>
          </a:xfrm>
        </p:spPr>
        <p:txBody>
          <a:bodyPr/>
          <a:lstStyle/>
          <a:p>
            <a:pPr lvl="0"/>
            <a:r>
              <a:rPr lang="en-US" dirty="0"/>
              <a:t>Demonstrate the love of Jesus Christ.</a:t>
            </a:r>
          </a:p>
          <a:p>
            <a:pPr lvl="0"/>
            <a:r>
              <a:rPr lang="en-US" dirty="0"/>
              <a:t>Focus on shelter.</a:t>
            </a:r>
          </a:p>
          <a:p>
            <a:pPr lvl="0"/>
            <a:r>
              <a:rPr lang="en-US" dirty="0"/>
              <a:t>Advocate for affordable housing. </a:t>
            </a:r>
          </a:p>
          <a:p>
            <a:pPr lvl="0"/>
            <a:r>
              <a:rPr lang="en-US" dirty="0"/>
              <a:t>Promote dignity and hope.</a:t>
            </a:r>
          </a:p>
          <a:p>
            <a:pPr lvl="0"/>
            <a:r>
              <a:rPr lang="en-US" dirty="0"/>
              <a:t>Support sustainable and transformational development. </a:t>
            </a:r>
          </a:p>
          <a:p>
            <a:endParaRPr lang="en-US" dirty="0"/>
          </a:p>
        </p:txBody>
      </p:sp>
      <p:sp>
        <p:nvSpPr>
          <p:cNvPr id="6" name="TextBox 5"/>
          <p:cNvSpPr txBox="1"/>
          <p:nvPr/>
        </p:nvSpPr>
        <p:spPr>
          <a:xfrm>
            <a:off x="0" y="5257800"/>
            <a:ext cx="9144000" cy="461665"/>
          </a:xfrm>
          <a:prstGeom prst="rect">
            <a:avLst/>
          </a:prstGeom>
          <a:noFill/>
        </p:spPr>
        <p:txBody>
          <a:bodyPr wrap="square" rtlCol="0">
            <a:spAutoFit/>
          </a:bodyPr>
          <a:lstStyle/>
          <a:p>
            <a:pPr algn="ctr" defTabSz="457200" eaLnBrk="0" fontAlgn="base" hangingPunct="0">
              <a:spcBef>
                <a:spcPct val="0"/>
              </a:spcBef>
              <a:spcAft>
                <a:spcPct val="0"/>
              </a:spcAft>
            </a:pPr>
            <a:r>
              <a:rPr lang="en-US" sz="2400" b="1" dirty="0">
                <a:solidFill>
                  <a:schemeClr val="bg1"/>
                </a:solidFill>
                <a:latin typeface="+mj-lt"/>
                <a:cs typeface="Times New Roman"/>
              </a:rPr>
              <a:t>Together, we can do this!</a:t>
            </a:r>
          </a:p>
        </p:txBody>
      </p:sp>
    </p:spTree>
    <p:extLst>
      <p:ext uri="{BB962C8B-B14F-4D97-AF65-F5344CB8AC3E}">
        <p14:creationId xmlns:p14="http://schemas.microsoft.com/office/powerpoint/2010/main" val="121050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08349">
            <a:off x="5527303" y="2495297"/>
            <a:ext cx="3292577" cy="2142626"/>
          </a:xfrm>
          <a:prstGeom prst="rect">
            <a:avLst/>
          </a:prstGeom>
          <a:solidFill>
            <a:srgbClr val="FFFFFF">
              <a:shade val="85000"/>
            </a:srgbClr>
          </a:solidFill>
          <a:ln w="190500" cap="rnd">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5" name="Picture Placeholder 4" descr="15.45719_VIE_VolunteerEdu_PPT2.png"/>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normAutofit fontScale="90000"/>
          </a:bodyPr>
          <a:lstStyle/>
          <a:p>
            <a:r>
              <a:rPr lang="en-US" dirty="0"/>
              <a:t>Facts about Habitat for Humanity</a:t>
            </a:r>
          </a:p>
        </p:txBody>
      </p:sp>
      <p:sp>
        <p:nvSpPr>
          <p:cNvPr id="4" name="Content Placeholder 3"/>
          <p:cNvSpPr>
            <a:spLocks noGrp="1"/>
          </p:cNvSpPr>
          <p:nvPr>
            <p:ph idx="1"/>
          </p:nvPr>
        </p:nvSpPr>
        <p:spPr/>
        <p:txBody>
          <a:bodyPr>
            <a:normAutofit fontScale="92500" lnSpcReduction="10000"/>
          </a:bodyPr>
          <a:lstStyle/>
          <a:p>
            <a:pPr lvl="0"/>
            <a:r>
              <a:rPr lang="en-US" dirty="0"/>
              <a:t>Worldwide, nonprofit, ecumenical Christian organization</a:t>
            </a:r>
          </a:p>
          <a:p>
            <a:pPr lvl="0"/>
            <a:r>
              <a:rPr lang="en-US" dirty="0"/>
              <a:t>Started in 1976 by </a:t>
            </a:r>
            <a:br>
              <a:rPr lang="en-US" dirty="0"/>
            </a:br>
            <a:r>
              <a:rPr lang="en-US" dirty="0"/>
              <a:t>Millard and Linda Fuller </a:t>
            </a:r>
          </a:p>
          <a:p>
            <a:r>
              <a:rPr lang="en-US" dirty="0"/>
              <a:t>Influenced by </a:t>
            </a:r>
            <a:r>
              <a:rPr lang="en-US" dirty="0" smtClean="0"/>
              <a:t>Koinonia Farm</a:t>
            </a:r>
            <a:r>
              <a:rPr lang="en-US" dirty="0"/>
              <a:t/>
            </a:r>
            <a:br>
              <a:rPr lang="en-US" dirty="0"/>
            </a:br>
            <a:r>
              <a:rPr lang="en-US" dirty="0" smtClean="0"/>
              <a:t>and </a:t>
            </a:r>
            <a:r>
              <a:rPr lang="en-US" dirty="0"/>
              <a:t>its </a:t>
            </a:r>
            <a:r>
              <a:rPr lang="en-US" dirty="0" smtClean="0"/>
              <a:t>concept </a:t>
            </a:r>
            <a:r>
              <a:rPr lang="en-US" dirty="0"/>
              <a:t>of partnership </a:t>
            </a:r>
            <a:br>
              <a:rPr lang="en-US" dirty="0"/>
            </a:br>
            <a:r>
              <a:rPr lang="en-US" dirty="0"/>
              <a:t>housing</a:t>
            </a:r>
          </a:p>
          <a:p>
            <a:pPr lvl="0"/>
            <a:r>
              <a:rPr lang="en-US" dirty="0"/>
              <a:t>Jimmy and Rosalynn Carter got involved in 1984</a:t>
            </a:r>
          </a:p>
          <a:p>
            <a:r>
              <a:rPr lang="en-US" dirty="0"/>
              <a:t>International headquarters in Americus, Georgia</a:t>
            </a:r>
          </a:p>
          <a:p>
            <a:r>
              <a:rPr lang="en-US" dirty="0"/>
              <a:t>Administrative headquarters in </a:t>
            </a:r>
            <a:r>
              <a:rPr lang="en-US" dirty="0" smtClean="0"/>
              <a:t>Atlanta</a:t>
            </a:r>
          </a:p>
          <a:p>
            <a:endParaRPr lang="en-US" dirty="0"/>
          </a:p>
          <a:p>
            <a:endParaRPr lang="en-US" dirty="0"/>
          </a:p>
        </p:txBody>
      </p:sp>
    </p:spTree>
    <p:extLst>
      <p:ext uri="{BB962C8B-B14F-4D97-AF65-F5344CB8AC3E}">
        <p14:creationId xmlns:p14="http://schemas.microsoft.com/office/powerpoint/2010/main" val="31669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15.45719_VIE_VolunteerEdu_PPT2.png"/>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normAutofit/>
          </a:bodyPr>
          <a:lstStyle/>
          <a:p>
            <a:r>
              <a:rPr lang="en-US" sz="3200" dirty="0" smtClean="0"/>
              <a:t>More Facts </a:t>
            </a:r>
            <a:r>
              <a:rPr lang="en-US" sz="3200" dirty="0"/>
              <a:t>about </a:t>
            </a:r>
            <a:r>
              <a:rPr lang="en-US" sz="3200" dirty="0" smtClean="0"/>
              <a:t>Habitat</a:t>
            </a:r>
            <a:endParaRPr lang="en-US" sz="3200" dirty="0"/>
          </a:p>
        </p:txBody>
      </p:sp>
      <p:sp>
        <p:nvSpPr>
          <p:cNvPr id="4" name="Content Placeholder 3"/>
          <p:cNvSpPr>
            <a:spLocks noGrp="1"/>
          </p:cNvSpPr>
          <p:nvPr>
            <p:ph idx="1"/>
          </p:nvPr>
        </p:nvSpPr>
        <p:spPr/>
        <p:txBody>
          <a:bodyPr>
            <a:normAutofit lnSpcReduction="10000"/>
          </a:bodyPr>
          <a:lstStyle/>
          <a:p>
            <a:r>
              <a:rPr lang="en-US" dirty="0" smtClean="0"/>
              <a:t>Habitat for Humanity does NOT give away houses</a:t>
            </a:r>
          </a:p>
          <a:p>
            <a:endParaRPr lang="en-US" dirty="0" smtClean="0"/>
          </a:p>
          <a:p>
            <a:endParaRPr lang="en-US" dirty="0"/>
          </a:p>
          <a:p>
            <a:endParaRPr lang="en-US" dirty="0" smtClean="0"/>
          </a:p>
          <a:p>
            <a:endParaRPr lang="en-US" dirty="0"/>
          </a:p>
          <a:p>
            <a:endParaRPr lang="en-US" dirty="0" smtClean="0"/>
          </a:p>
          <a:p>
            <a:r>
              <a:rPr lang="en-US" dirty="0" smtClean="0"/>
              <a:t>Habitat DOES build affordable houses with a zero percent interest mortgage</a:t>
            </a: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05125" y="2766736"/>
            <a:ext cx="3333750" cy="2209800"/>
          </a:xfrm>
          <a:prstGeom prst="rect">
            <a:avLst/>
          </a:prstGeom>
        </p:spPr>
      </p:pic>
    </p:spTree>
    <p:extLst>
      <p:ext uri="{BB962C8B-B14F-4D97-AF65-F5344CB8AC3E}">
        <p14:creationId xmlns:p14="http://schemas.microsoft.com/office/powerpoint/2010/main" val="300124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15.45719_VIE_VolunteerEdu_PPT2.png"/>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normAutofit/>
          </a:bodyPr>
          <a:lstStyle/>
          <a:p>
            <a:r>
              <a:rPr lang="en-US" dirty="0"/>
              <a:t>Facts about </a:t>
            </a:r>
            <a:r>
              <a:rPr lang="en-US" dirty="0" smtClean="0"/>
              <a:t> the Lima Affiliate</a:t>
            </a:r>
            <a:endParaRPr lang="en-US" dirty="0"/>
          </a:p>
        </p:txBody>
      </p:sp>
      <p:sp>
        <p:nvSpPr>
          <p:cNvPr id="7" name="Content Placeholder 6"/>
          <p:cNvSpPr>
            <a:spLocks noGrp="1"/>
          </p:cNvSpPr>
          <p:nvPr>
            <p:ph idx="1"/>
          </p:nvPr>
        </p:nvSpPr>
        <p:spPr/>
        <p:txBody>
          <a:bodyPr>
            <a:normAutofit/>
          </a:bodyPr>
          <a:lstStyle/>
          <a:p>
            <a:r>
              <a:rPr lang="en-US" sz="2800" dirty="0" smtClean="0"/>
              <a:t>The Lima area affiliate was founded in 1991.</a:t>
            </a:r>
          </a:p>
          <a:p>
            <a:r>
              <a:rPr lang="en-US" sz="2800" dirty="0" smtClean="0"/>
              <a:t>We are one of nearly </a:t>
            </a:r>
            <a:r>
              <a:rPr lang="en-US" sz="2800" dirty="0"/>
              <a:t>1,400 </a:t>
            </a:r>
            <a:r>
              <a:rPr lang="en-US" sz="2800" dirty="0" smtClean="0"/>
              <a:t>affiliates </a:t>
            </a:r>
            <a:r>
              <a:rPr lang="en-US" sz="2800" dirty="0"/>
              <a:t>across the United </a:t>
            </a:r>
            <a:r>
              <a:rPr lang="en-US" sz="2800" dirty="0" smtClean="0"/>
              <a:t>States, in all 50 states, </a:t>
            </a:r>
            <a:r>
              <a:rPr lang="en-US" sz="2800" dirty="0"/>
              <a:t>and in approximately 70 countries around the world</a:t>
            </a:r>
            <a:endParaRPr lang="en-US" sz="2800" dirty="0" smtClean="0"/>
          </a:p>
          <a:p>
            <a:endParaRPr lang="en-US" dirty="0" smtClean="0"/>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91846" y="3929597"/>
            <a:ext cx="5110619" cy="2850590"/>
          </a:xfrm>
          <a:prstGeom prst="rect">
            <a:avLst/>
          </a:prstGeom>
        </p:spPr>
      </p:pic>
    </p:spTree>
    <p:extLst>
      <p:ext uri="{BB962C8B-B14F-4D97-AF65-F5344CB8AC3E}">
        <p14:creationId xmlns:p14="http://schemas.microsoft.com/office/powerpoint/2010/main" val="252511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15.45719_VIE_VolunteerEdu_PPT2.png"/>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a:xfrm>
            <a:off x="457200" y="274638"/>
            <a:ext cx="8229600" cy="848309"/>
          </a:xfrm>
        </p:spPr>
        <p:txBody>
          <a:bodyPr>
            <a:normAutofit fontScale="90000"/>
          </a:bodyPr>
          <a:lstStyle/>
          <a:p>
            <a:r>
              <a:rPr lang="en-US" dirty="0" smtClean="0"/>
              <a:t>Lima Affiliate’s most recent build</a:t>
            </a:r>
            <a:endParaRPr lang="en-US" dirty="0"/>
          </a:p>
        </p:txBody>
      </p:sp>
      <p:sp>
        <p:nvSpPr>
          <p:cNvPr id="7" name="Content Placeholder 6"/>
          <p:cNvSpPr>
            <a:spLocks noGrp="1"/>
          </p:cNvSpPr>
          <p:nvPr>
            <p:ph idx="1"/>
          </p:nvPr>
        </p:nvSpPr>
        <p:spPr/>
        <p:txBody>
          <a:bodyPr>
            <a:normAutofit/>
          </a:bodyPr>
          <a:lstStyle/>
          <a:p>
            <a:endParaRPr lang="en-US" dirty="0" smtClean="0"/>
          </a:p>
          <a:p>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63" y="1947863"/>
            <a:ext cx="9160463" cy="4453003"/>
          </a:xfrm>
          <a:prstGeom prst="rect">
            <a:avLst/>
          </a:prstGeom>
        </p:spPr>
      </p:pic>
    </p:spTree>
    <p:extLst>
      <p:ext uri="{BB962C8B-B14F-4D97-AF65-F5344CB8AC3E}">
        <p14:creationId xmlns:p14="http://schemas.microsoft.com/office/powerpoint/2010/main" val="173316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abitat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7200" dirty="0" smtClean="0"/>
        </a:defPPr>
      </a:lstStyle>
    </a:txDef>
  </a:objectDefaults>
  <a:extraClrSchemeLst/>
</a:theme>
</file>

<file path=ppt/theme/theme10.xml><?xml version="1.0" encoding="utf-8"?>
<a:theme xmlns:a="http://schemas.openxmlformats.org/drawingml/2006/main" name="Pantone 5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7200" dirty="0" smtClean="0"/>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bitat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7200" dirty="0" smtClean="0"/>
        </a:defPPr>
      </a:lstStyle>
    </a:txDef>
  </a:objectDefaults>
  <a:extraClrSchemeLst/>
</a:theme>
</file>

<file path=ppt/theme/theme3.xml><?xml version="1.0" encoding="utf-8"?>
<a:theme xmlns:a="http://schemas.openxmlformats.org/drawingml/2006/main" name="Pantone 1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7200" dirty="0" smtClean="0"/>
        </a:defPPr>
      </a:lstStyle>
    </a:txDef>
  </a:objectDefaults>
  <a:extraClrSchemeLst/>
</a:theme>
</file>

<file path=ppt/theme/theme4.xml><?xml version="1.0" encoding="utf-8"?>
<a:theme xmlns:a="http://schemas.openxmlformats.org/drawingml/2006/main" name="Pantone 48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7200" dirty="0" smtClean="0"/>
        </a:defPPr>
      </a:lstStyle>
    </a:txDef>
  </a:objectDefaults>
  <a:extraClrSchemeLst/>
</a:theme>
</file>

<file path=ppt/theme/theme5.xml><?xml version="1.0" encoding="utf-8"?>
<a:theme xmlns:a="http://schemas.openxmlformats.org/drawingml/2006/main" name="Pantone 746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7200" dirty="0" smtClean="0"/>
        </a:defPPr>
      </a:lstStyle>
    </a:txDef>
  </a:objectDefaults>
  <a:extraClrSchemeLst/>
</a:theme>
</file>

<file path=ppt/theme/theme6.xml><?xml version="1.0" encoding="utf-8"?>
<a:theme xmlns:a="http://schemas.openxmlformats.org/drawingml/2006/main" name="Pantone 159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7200" dirty="0" smtClean="0"/>
        </a:defPPr>
      </a:lstStyle>
    </a:txDef>
  </a:objectDefaults>
  <a:extraClrSchemeLst/>
</a:theme>
</file>

<file path=ppt/theme/theme7.xml><?xml version="1.0" encoding="utf-8"?>
<a:theme xmlns:a="http://schemas.openxmlformats.org/drawingml/2006/main" name="Pantone 26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7200" dirty="0" smtClean="0"/>
        </a:defPPr>
      </a:lstStyle>
    </a:txDef>
  </a:objectDefaults>
  <a:extraClrSchemeLst/>
</a:theme>
</file>

<file path=ppt/theme/theme8.xml><?xml version="1.0" encoding="utf-8"?>
<a:theme xmlns:a="http://schemas.openxmlformats.org/drawingml/2006/main" name="Pantone 124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7200" dirty="0" smtClean="0"/>
        </a:defPPr>
      </a:lstStyle>
    </a:txDef>
  </a:objectDefaults>
  <a:extraClrSchemeLst/>
</a:theme>
</file>

<file path=ppt/theme/theme9.xml><?xml version="1.0" encoding="utf-8"?>
<a:theme xmlns:a="http://schemas.openxmlformats.org/drawingml/2006/main" name="Pantone 33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72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5329</TotalTime>
  <Words>1951</Words>
  <Application>Microsoft Office PowerPoint</Application>
  <PresentationFormat>On-screen Show (4:3)</PresentationFormat>
  <Paragraphs>282</Paragraphs>
  <Slides>31</Slides>
  <Notes>31</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31</vt:i4>
      </vt:variant>
    </vt:vector>
  </HeadingPairs>
  <TitlesOfParts>
    <vt:vector size="47" baseType="lpstr">
      <vt:lpstr>Arial</vt:lpstr>
      <vt:lpstr>Arial Narrow</vt:lpstr>
      <vt:lpstr>Calibri</vt:lpstr>
      <vt:lpstr>Times</vt:lpstr>
      <vt:lpstr>Times New Roman</vt:lpstr>
      <vt:lpstr>Wingdings</vt:lpstr>
      <vt:lpstr>Habitat Blue</vt:lpstr>
      <vt:lpstr>Habitat Green</vt:lpstr>
      <vt:lpstr>Pantone 130</vt:lpstr>
      <vt:lpstr>Pantone 485</vt:lpstr>
      <vt:lpstr>Pantone 7468</vt:lpstr>
      <vt:lpstr>Pantone 1595</vt:lpstr>
      <vt:lpstr>Pantone 268</vt:lpstr>
      <vt:lpstr>Pantone 1245</vt:lpstr>
      <vt:lpstr>Pantone 335</vt:lpstr>
      <vt:lpstr>Pantone 543</vt:lpstr>
      <vt:lpstr>550 West Elm Street Lima, OH </vt:lpstr>
      <vt:lpstr>What is  Habitat for Humanity?</vt:lpstr>
      <vt:lpstr>The world is in a  global housing crisis.</vt:lpstr>
      <vt:lpstr>This is why  habitat for humanity exists</vt:lpstr>
      <vt:lpstr>Habitat for Humanity’s principles</vt:lpstr>
      <vt:lpstr>Facts about Habitat for Humanity</vt:lpstr>
      <vt:lpstr>More Facts about Habitat</vt:lpstr>
      <vt:lpstr>Facts about  the Lima Affiliate</vt:lpstr>
      <vt:lpstr>Lima Affiliate’s most recent build</vt:lpstr>
      <vt:lpstr>More Facts about  the Lima Affiliate</vt:lpstr>
      <vt:lpstr>Why Should  you  support habitat?</vt:lpstr>
      <vt:lpstr>We Help Build a Better Community  </vt:lpstr>
      <vt:lpstr>We Help build partnerships   *Corporate *Community *Faith-Based *Private *Philanthropy *Media  </vt:lpstr>
      <vt:lpstr>PowerPoint Presentation</vt:lpstr>
      <vt:lpstr>We advocate  </vt:lpstr>
      <vt:lpstr>We ReStore</vt:lpstr>
      <vt:lpstr>How can  you  help?</vt:lpstr>
      <vt:lpstr>      donate</vt:lpstr>
      <vt:lpstr>  volunteer</vt:lpstr>
      <vt:lpstr> Construction volunteer opportunities  </vt:lpstr>
      <vt:lpstr>PowerPoint Presentation</vt:lpstr>
      <vt:lpstr>ReStore Volunteer opportunities</vt:lpstr>
      <vt:lpstr>PowerPoint Presentation</vt:lpstr>
      <vt:lpstr>Administrative volunteers</vt:lpstr>
      <vt:lpstr>Benefits of volunteering</vt:lpstr>
      <vt:lpstr>Lima’s most Pressing needs</vt:lpstr>
      <vt:lpstr> volunteers</vt:lpstr>
      <vt:lpstr>Repair    program </vt:lpstr>
      <vt:lpstr>Team Building    Volunteer Day</vt:lpstr>
      <vt:lpstr>Sign up to volunteer</vt:lpstr>
      <vt:lpstr>PowerPoint Presentation</vt:lpstr>
    </vt:vector>
  </TitlesOfParts>
  <Company>HFHI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Skudlarek</dc:creator>
  <cp:lastModifiedBy>Mark Suderman</cp:lastModifiedBy>
  <cp:revision>249</cp:revision>
  <dcterms:created xsi:type="dcterms:W3CDTF">2015-09-24T20:24:07Z</dcterms:created>
  <dcterms:modified xsi:type="dcterms:W3CDTF">2020-12-08T16:20:51Z</dcterms:modified>
</cp:coreProperties>
</file>